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ink/ink1.xml" ContentType="application/inkml+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6" r:id="rId4"/>
    <p:sldMasterId id="2147483648" r:id="rId5"/>
    <p:sldMasterId id="2147483723" r:id="rId6"/>
  </p:sldMasterIdLst>
  <p:notesMasterIdLst>
    <p:notesMasterId r:id="rId60"/>
  </p:notesMasterIdLst>
  <p:sldIdLst>
    <p:sldId id="477" r:id="rId7"/>
    <p:sldId id="475" r:id="rId8"/>
    <p:sldId id="480" r:id="rId9"/>
    <p:sldId id="476" r:id="rId10"/>
    <p:sldId id="418" r:id="rId11"/>
    <p:sldId id="403" r:id="rId12"/>
    <p:sldId id="478" r:id="rId13"/>
    <p:sldId id="479" r:id="rId14"/>
    <p:sldId id="426" r:id="rId15"/>
    <p:sldId id="428" r:id="rId16"/>
    <p:sldId id="429" r:id="rId17"/>
    <p:sldId id="430" r:id="rId18"/>
    <p:sldId id="431" r:id="rId19"/>
    <p:sldId id="482" r:id="rId20"/>
    <p:sldId id="407" r:id="rId21"/>
    <p:sldId id="432" r:id="rId22"/>
    <p:sldId id="434" r:id="rId23"/>
    <p:sldId id="435" r:id="rId24"/>
    <p:sldId id="436" r:id="rId25"/>
    <p:sldId id="437" r:id="rId26"/>
    <p:sldId id="438" r:id="rId27"/>
    <p:sldId id="440" r:id="rId28"/>
    <p:sldId id="441" r:id="rId29"/>
    <p:sldId id="442" r:id="rId30"/>
    <p:sldId id="443" r:id="rId31"/>
    <p:sldId id="444" r:id="rId32"/>
    <p:sldId id="446" r:id="rId33"/>
    <p:sldId id="447" r:id="rId34"/>
    <p:sldId id="483" r:id="rId35"/>
    <p:sldId id="448" r:id="rId36"/>
    <p:sldId id="464" r:id="rId37"/>
    <p:sldId id="449" r:id="rId38"/>
    <p:sldId id="454" r:id="rId39"/>
    <p:sldId id="451" r:id="rId40"/>
    <p:sldId id="450" r:id="rId41"/>
    <p:sldId id="452" r:id="rId42"/>
    <p:sldId id="453" r:id="rId43"/>
    <p:sldId id="455" r:id="rId44"/>
    <p:sldId id="456" r:id="rId45"/>
    <p:sldId id="457" r:id="rId46"/>
    <p:sldId id="458" r:id="rId47"/>
    <p:sldId id="465" r:id="rId48"/>
    <p:sldId id="460" r:id="rId49"/>
    <p:sldId id="461" r:id="rId50"/>
    <p:sldId id="463" r:id="rId51"/>
    <p:sldId id="466" r:id="rId52"/>
    <p:sldId id="468" r:id="rId53"/>
    <p:sldId id="469" r:id="rId54"/>
    <p:sldId id="471" r:id="rId55"/>
    <p:sldId id="472" r:id="rId56"/>
    <p:sldId id="473" r:id="rId57"/>
    <p:sldId id="474" r:id="rId58"/>
    <p:sldId id="481" r:id="rId59"/>
  </p:sldIdLst>
  <p:sldSz cx="12192000" cy="6858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1pPr>
    <a:lvl2pPr marL="0" marR="0" indent="2286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9pPr>
  </p:defaultTextStyle>
  <p:extLst>
    <p:ext uri="{EFAFB233-063F-42B5-8137-9DF3F51BA10A}">
      <p15:sldGuideLst xmlns:p15="http://schemas.microsoft.com/office/powerpoint/2012/main">
        <p15:guide id="1" orient="horz" pos="2500" userDrawn="1">
          <p15:clr>
            <a:srgbClr val="A4A3A4"/>
          </p15:clr>
        </p15:guide>
        <p15:guide id="2" pos="529"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5AA6"/>
    <a:srgbClr val="8DC57F"/>
    <a:srgbClr val="3C3C3C"/>
    <a:srgbClr val="31A836"/>
    <a:srgbClr val="8FD092"/>
    <a:srgbClr val="31A83F"/>
    <a:srgbClr val="C0C0C0"/>
    <a:srgbClr val="4DCB53"/>
    <a:srgbClr val="E30613"/>
    <a:srgbClr val="95979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le medio 2 - Colore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15" autoAdjust="0"/>
    <p:restoredTop sz="94660"/>
  </p:normalViewPr>
  <p:slideViewPr>
    <p:cSldViewPr snapToGrid="0" showGuides="1">
      <p:cViewPr varScale="1">
        <p:scale>
          <a:sx n="101" d="100"/>
          <a:sy n="101" d="100"/>
        </p:scale>
        <p:origin x="132" y="312"/>
      </p:cViewPr>
      <p:guideLst>
        <p:guide orient="horz" pos="2500"/>
        <p:guide pos="529"/>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slide" Target="slides/slide36.xml"/><Relationship Id="rId47" Type="http://schemas.openxmlformats.org/officeDocument/2006/relationships/slide" Target="slides/slide41.xml"/><Relationship Id="rId50" Type="http://schemas.openxmlformats.org/officeDocument/2006/relationships/slide" Target="slides/slide44.xml"/><Relationship Id="rId55" Type="http://schemas.openxmlformats.org/officeDocument/2006/relationships/slide" Target="slides/slide49.xml"/><Relationship Id="rId63"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slide" Target="slides/slide35.xml"/><Relationship Id="rId54" Type="http://schemas.openxmlformats.org/officeDocument/2006/relationships/slide" Target="slides/slide48.xml"/><Relationship Id="rId62"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slide" Target="slides/slide34.xml"/><Relationship Id="rId45" Type="http://schemas.openxmlformats.org/officeDocument/2006/relationships/slide" Target="slides/slide39.xml"/><Relationship Id="rId53" Type="http://schemas.openxmlformats.org/officeDocument/2006/relationships/slide" Target="slides/slide47.xml"/><Relationship Id="rId58" Type="http://schemas.openxmlformats.org/officeDocument/2006/relationships/slide" Target="slides/slide52.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49" Type="http://schemas.openxmlformats.org/officeDocument/2006/relationships/slide" Target="slides/slide43.xml"/><Relationship Id="rId57" Type="http://schemas.openxmlformats.org/officeDocument/2006/relationships/slide" Target="slides/slide51.xml"/><Relationship Id="rId61" Type="http://schemas.openxmlformats.org/officeDocument/2006/relationships/presProps" Target="presProps.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4" Type="http://schemas.openxmlformats.org/officeDocument/2006/relationships/slide" Target="slides/slide38.xml"/><Relationship Id="rId52" Type="http://schemas.openxmlformats.org/officeDocument/2006/relationships/slide" Target="slides/slide46.xml"/><Relationship Id="rId60"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slide" Target="slides/slide37.xml"/><Relationship Id="rId48" Type="http://schemas.openxmlformats.org/officeDocument/2006/relationships/slide" Target="slides/slide42.xml"/><Relationship Id="rId56" Type="http://schemas.openxmlformats.org/officeDocument/2006/relationships/slide" Target="slides/slide50.xml"/><Relationship Id="rId64" Type="http://schemas.openxmlformats.org/officeDocument/2006/relationships/tableStyles" Target="tableStyles.xml"/><Relationship Id="rId8" Type="http://schemas.openxmlformats.org/officeDocument/2006/relationships/slide" Target="slides/slide2.xml"/><Relationship Id="rId51" Type="http://schemas.openxmlformats.org/officeDocument/2006/relationships/slide" Target="slides/slide45.xml"/><Relationship Id="rId3" Type="http://schemas.openxmlformats.org/officeDocument/2006/relationships/customXml" Target="../customXml/item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 Id="rId46" Type="http://schemas.openxmlformats.org/officeDocument/2006/relationships/slide" Target="slides/slide40.xml"/><Relationship Id="rId59" Type="http://schemas.openxmlformats.org/officeDocument/2006/relationships/slide" Target="slides/slide53.xml"/></Relationships>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23-09-21T15:56:55.046"/>
    </inkml:context>
    <inkml:brush xml:id="br0">
      <inkml:brushProperty name="width" value="0.035" units="cm"/>
      <inkml:brushProperty name="height" value="0.035" units="cm"/>
      <inkml:brushProperty name="color" value="#E71224"/>
    </inkml:brush>
  </inkml:definitions>
  <inkml:trace contextRef="#ctx0" brushRef="#br0">1 1 24575</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intestazion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it-IT"/>
          </a:p>
        </p:txBody>
      </p:sp>
      <p:sp>
        <p:nvSpPr>
          <p:cNvPr id="3" name="Segnaposto dat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2EA22A6-DF37-45B1-9630-2B2AB89D9118}" type="datetimeFigureOut">
              <a:rPr lang="it-IT" smtClean="0"/>
              <a:pPr/>
              <a:t>26/09/2023</a:t>
            </a:fld>
            <a:endParaRPr lang="it-IT"/>
          </a:p>
        </p:txBody>
      </p:sp>
      <p:sp>
        <p:nvSpPr>
          <p:cNvPr id="4" name="Segnaposto immagin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it-IT"/>
          </a:p>
        </p:txBody>
      </p:sp>
      <p:sp>
        <p:nvSpPr>
          <p:cNvPr id="5" name="Segnaposto note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piè di pa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it-IT"/>
          </a:p>
        </p:txBody>
      </p:sp>
      <p:sp>
        <p:nvSpPr>
          <p:cNvPr id="7" name="Segnaposto numero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AADAD77-CA61-4745-A41C-31F34E287CDA}" type="slidenum">
              <a:rPr lang="it-IT" smtClean="0"/>
              <a:pPr/>
              <a:t>‹N›</a:t>
            </a:fld>
            <a:endParaRPr lang="it-IT"/>
          </a:p>
        </p:txBody>
      </p:sp>
    </p:spTree>
    <p:extLst>
      <p:ext uri="{BB962C8B-B14F-4D97-AF65-F5344CB8AC3E}">
        <p14:creationId xmlns:p14="http://schemas.microsoft.com/office/powerpoint/2010/main" val="10513432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9EF28F4A-CAEF-439A-9726-0451F815D532}" type="slidenum">
              <a:rPr lang="it-IT" smtClean="0"/>
              <a:pPr/>
              <a:t>2</a:t>
            </a:fld>
            <a:endParaRPr lang="it-IT"/>
          </a:p>
        </p:txBody>
      </p:sp>
    </p:spTree>
    <p:extLst>
      <p:ext uri="{BB962C8B-B14F-4D97-AF65-F5344CB8AC3E}">
        <p14:creationId xmlns:p14="http://schemas.microsoft.com/office/powerpoint/2010/main" val="814850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9EF28F4A-CAEF-439A-9726-0451F815D532}" type="slidenum">
              <a:rPr lang="it-IT" smtClean="0"/>
              <a:pPr/>
              <a:t>3</a:t>
            </a:fld>
            <a:endParaRPr lang="it-IT"/>
          </a:p>
        </p:txBody>
      </p:sp>
    </p:spTree>
    <p:extLst>
      <p:ext uri="{BB962C8B-B14F-4D97-AF65-F5344CB8AC3E}">
        <p14:creationId xmlns:p14="http://schemas.microsoft.com/office/powerpoint/2010/main" val="6077675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5"/>
          </p:nvPr>
        </p:nvSpPr>
        <p:spPr/>
        <p:txBody>
          <a:bodyPr/>
          <a:lstStyle/>
          <a:p>
            <a:fld id="{9EF28F4A-CAEF-439A-9726-0451F815D532}" type="slidenum">
              <a:rPr lang="it-IT" smtClean="0"/>
              <a:pPr/>
              <a:t>4</a:t>
            </a:fld>
            <a:endParaRPr lang="it-IT"/>
          </a:p>
        </p:txBody>
      </p:sp>
    </p:spTree>
    <p:extLst>
      <p:ext uri="{BB962C8B-B14F-4D97-AF65-F5344CB8AC3E}">
        <p14:creationId xmlns:p14="http://schemas.microsoft.com/office/powerpoint/2010/main" val="11353203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olo Documento">
    <p:spTree>
      <p:nvGrpSpPr>
        <p:cNvPr id="1" name=""/>
        <p:cNvGrpSpPr/>
        <p:nvPr/>
      </p:nvGrpSpPr>
      <p:grpSpPr>
        <a:xfrm>
          <a:off x="0" y="0"/>
          <a:ext cx="0" cy="0"/>
          <a:chOff x="0" y="0"/>
          <a:chExt cx="0" cy="0"/>
        </a:xfrm>
      </p:grpSpPr>
      <p:sp>
        <p:nvSpPr>
          <p:cNvPr id="12" name="Titolo Testo"/>
          <p:cNvSpPr txBox="1">
            <a:spLocks noGrp="1"/>
          </p:cNvSpPr>
          <p:nvPr>
            <p:ph type="title" hasCustomPrompt="1"/>
          </p:nvPr>
        </p:nvSpPr>
        <p:spPr>
          <a:xfrm>
            <a:off x="692726" y="2930364"/>
            <a:ext cx="10806547" cy="1567027"/>
          </a:xfrm>
          <a:prstGeom prst="rect">
            <a:avLst/>
          </a:prstGeom>
        </p:spPr>
        <p:txBody>
          <a:bodyPr lIns="0" tIns="0" rIns="0" bIns="0" anchor="ctr">
            <a:noAutofit/>
          </a:bodyPr>
          <a:lstStyle>
            <a:lvl1pPr algn="ctr">
              <a:lnSpc>
                <a:spcPct val="80000"/>
              </a:lnSpc>
              <a:defRPr sz="6000" b="1" cap="all">
                <a:solidFill>
                  <a:srgbClr val="245AA6"/>
                </a:solidFill>
                <a:latin typeface="+mj-lt"/>
                <a:ea typeface="TT Norms Pro ExtraBold"/>
                <a:cs typeface="TT Norms Pro ExtraBold"/>
                <a:sym typeface="TT Norms Pro ExtraBold"/>
              </a:defRPr>
            </a:lvl1pPr>
          </a:lstStyle>
          <a:p>
            <a:r>
              <a:rPr dirty="0" err="1"/>
              <a:t>Titolo</a:t>
            </a:r>
            <a:r>
              <a:rPr lang="it-IT" dirty="0"/>
              <a:t> documento</a:t>
            </a:r>
            <a:endParaRPr dirty="0"/>
          </a:p>
        </p:txBody>
      </p:sp>
      <p:sp>
        <p:nvSpPr>
          <p:cNvPr id="13" name="Corpo livello uno…"/>
          <p:cNvSpPr txBox="1">
            <a:spLocks noGrp="1"/>
          </p:cNvSpPr>
          <p:nvPr>
            <p:ph type="body" sz="half" idx="1" hasCustomPrompt="1"/>
          </p:nvPr>
        </p:nvSpPr>
        <p:spPr>
          <a:xfrm>
            <a:off x="692726" y="4738724"/>
            <a:ext cx="10806547" cy="886691"/>
          </a:xfrm>
          <a:prstGeom prst="rect">
            <a:avLst/>
          </a:prstGeom>
        </p:spPr>
        <p:txBody>
          <a:bodyPr anchor="ctr">
            <a:noAutofit/>
          </a:bodyPr>
          <a:lstStyle>
            <a:lvl1pPr marL="0" indent="0" algn="ctr">
              <a:spcBef>
                <a:spcPts val="0"/>
              </a:spcBef>
              <a:buSzTx/>
              <a:buNone/>
              <a:defRPr sz="1500">
                <a:solidFill>
                  <a:srgbClr val="959799"/>
                </a:solidFill>
                <a:latin typeface="TT Norms Pro Regular"/>
                <a:ea typeface="TT Norms Pro Regular"/>
                <a:cs typeface="TT Norms Pro Regular"/>
                <a:sym typeface="TT Norms Pro Regular"/>
              </a:defRPr>
            </a:lvl1pPr>
            <a:lvl2pPr marL="0" indent="0" algn="ctr">
              <a:spcBef>
                <a:spcPts val="0"/>
              </a:spcBef>
              <a:buSzTx/>
              <a:buNone/>
              <a:defRPr sz="2000" b="1">
                <a:solidFill>
                  <a:srgbClr val="3C3C3C"/>
                </a:solidFill>
                <a:latin typeface="+mn-lt"/>
                <a:ea typeface="TT Norms Pro Regular"/>
                <a:cs typeface="TT Norms Pro Regular"/>
                <a:sym typeface="TT Norms Pro Regular"/>
              </a:defRPr>
            </a:lvl2pPr>
            <a:lvl3pPr marL="0" indent="0">
              <a:spcBef>
                <a:spcPts val="0"/>
              </a:spcBef>
              <a:buSzTx/>
              <a:buNone/>
              <a:defRPr sz="1500">
                <a:solidFill>
                  <a:srgbClr val="FFFFFF"/>
                </a:solidFill>
                <a:latin typeface="TT Norms Pro Regular"/>
                <a:ea typeface="TT Norms Pro Regular"/>
                <a:cs typeface="TT Norms Pro Regular"/>
                <a:sym typeface="TT Norms Pro Regular"/>
              </a:defRPr>
            </a:lvl3pPr>
            <a:lvl4pPr marL="0" indent="0">
              <a:spcBef>
                <a:spcPts val="0"/>
              </a:spcBef>
              <a:buSzTx/>
              <a:buNone/>
              <a:defRPr sz="1500">
                <a:solidFill>
                  <a:srgbClr val="FFFFFF"/>
                </a:solidFill>
                <a:latin typeface="TT Norms Pro Regular"/>
                <a:ea typeface="TT Norms Pro Regular"/>
                <a:cs typeface="TT Norms Pro Regular"/>
                <a:sym typeface="TT Norms Pro Regular"/>
              </a:defRPr>
            </a:lvl4pPr>
            <a:lvl5pPr marL="0" indent="0">
              <a:spcBef>
                <a:spcPts val="0"/>
              </a:spcBef>
              <a:buSzTx/>
              <a:buNone/>
              <a:defRPr sz="1500">
                <a:solidFill>
                  <a:srgbClr val="FFFFFF"/>
                </a:solidFill>
                <a:latin typeface="TT Norms Pro Regular"/>
                <a:ea typeface="TT Norms Pro Regular"/>
                <a:cs typeface="TT Norms Pro Regular"/>
                <a:sym typeface="TT Norms Pro Regular"/>
              </a:defRPr>
            </a:lvl5pPr>
          </a:lstStyle>
          <a:p>
            <a:pPr lvl="1"/>
            <a:r>
              <a:rPr lang="it-IT" dirty="0"/>
              <a:t>Secondo livello Titolo / luogo e data</a:t>
            </a:r>
          </a:p>
        </p:txBody>
      </p:sp>
      <p:pic>
        <p:nvPicPr>
          <p:cNvPr id="14" name="Immagine" descr="Immagine"/>
          <p:cNvPicPr>
            <a:picLocks noChangeAspect="1"/>
          </p:cNvPicPr>
          <p:nvPr/>
        </p:nvPicPr>
        <p:blipFill>
          <a:blip r:embed="rId2" cstate="print"/>
          <a:stretch>
            <a:fillRect/>
          </a:stretch>
        </p:blipFill>
        <p:spPr>
          <a:xfrm>
            <a:off x="9908661" y="5763960"/>
            <a:ext cx="1737659" cy="535902"/>
          </a:xfrm>
          <a:prstGeom prst="rect">
            <a:avLst/>
          </a:prstGeom>
          <a:ln w="12700">
            <a:miter lim="400000"/>
          </a:ln>
        </p:spPr>
      </p:pic>
      <p:sp>
        <p:nvSpPr>
          <p:cNvPr id="15" name="Numero diapositiva"/>
          <p:cNvSpPr txBox="1">
            <a:spLocks noGrp="1"/>
          </p:cNvSpPr>
          <p:nvPr>
            <p:ph type="sldNum" sz="quarter" idx="2"/>
          </p:nvPr>
        </p:nvSpPr>
        <p:spPr>
          <a:prstGeom prst="rect">
            <a:avLst/>
          </a:prstGeom>
        </p:spPr>
        <p:txBody>
          <a:bodyPr/>
          <a:lstStyle>
            <a:lvl1pPr>
              <a:defRPr>
                <a:solidFill>
                  <a:srgbClr val="31A836"/>
                </a:solidFill>
              </a:defRPr>
            </a:lvl1pPr>
          </a:lstStyle>
          <a:p>
            <a:fld id="{C707DB79-51A1-4F21-AA9C-A1705C1A2D61}" type="slidenum">
              <a:rPr lang="it-IT" smtClean="0"/>
              <a:pPr/>
              <a:t>‹N›</a:t>
            </a:fld>
            <a:endParaRPr lang="it-IT"/>
          </a:p>
        </p:txBody>
      </p:sp>
      <p:pic>
        <p:nvPicPr>
          <p:cNvPr id="3" name="Immagine 2">
            <a:extLst>
              <a:ext uri="{FF2B5EF4-FFF2-40B4-BE49-F238E27FC236}">
                <a16:creationId xmlns:a16="http://schemas.microsoft.com/office/drawing/2014/main" id="{F402F65D-8F07-44D5-91F8-CFDA9D5013A6}"/>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762002" y="580342"/>
            <a:ext cx="2667995" cy="1845462"/>
          </a:xfrm>
          <a:prstGeom prst="rect">
            <a:avLst/>
          </a:prstGeom>
        </p:spPr>
      </p:pic>
      <p:sp>
        <p:nvSpPr>
          <p:cNvPr id="7" name="Rettangolo 6">
            <a:extLst>
              <a:ext uri="{FF2B5EF4-FFF2-40B4-BE49-F238E27FC236}">
                <a16:creationId xmlns:a16="http://schemas.microsoft.com/office/drawing/2014/main" id="{13190968-47D6-4C39-9376-C4FD1AE2C845}"/>
              </a:ext>
            </a:extLst>
          </p:cNvPr>
          <p:cNvSpPr/>
          <p:nvPr userDrawn="1"/>
        </p:nvSpPr>
        <p:spPr>
          <a:xfrm>
            <a:off x="-1" y="-6927"/>
            <a:ext cx="324000" cy="6876000"/>
          </a:xfrm>
          <a:prstGeom prst="rect">
            <a:avLst/>
          </a:prstGeom>
          <a:gradFill flip="none" rotWithShape="1">
            <a:gsLst>
              <a:gs pos="34000">
                <a:srgbClr val="8FD092"/>
              </a:gs>
              <a:gs pos="0">
                <a:srgbClr val="31A836"/>
              </a:gs>
              <a:gs pos="100000">
                <a:schemeClr val="bg1"/>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Tree>
    <p:extLst>
      <p:ext uri="{BB962C8B-B14F-4D97-AF65-F5344CB8AC3E}">
        <p14:creationId xmlns:p14="http://schemas.microsoft.com/office/powerpoint/2010/main" val="167253048"/>
      </p:ext>
    </p:extLst>
  </p:cSld>
  <p:clrMapOvr>
    <a:masterClrMapping/>
  </p:clrMapOvr>
  <p:transition spd="med"/>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Titolo, Testo e Grafico">
    <p:spTree>
      <p:nvGrpSpPr>
        <p:cNvPr id="1" name=""/>
        <p:cNvGrpSpPr/>
        <p:nvPr/>
      </p:nvGrpSpPr>
      <p:grpSpPr>
        <a:xfrm>
          <a:off x="0" y="0"/>
          <a:ext cx="0" cy="0"/>
          <a:chOff x="0" y="0"/>
          <a:chExt cx="0" cy="0"/>
        </a:xfrm>
      </p:grpSpPr>
      <p:sp>
        <p:nvSpPr>
          <p:cNvPr id="88" name="Numero diapositiva"/>
          <p:cNvSpPr txBox="1">
            <a:spLocks noGrp="1"/>
          </p:cNvSpPr>
          <p:nvPr>
            <p:ph type="sldNum" sz="quarter" idx="2"/>
          </p:nvPr>
        </p:nvSpPr>
        <p:spPr>
          <a:prstGeom prst="rect">
            <a:avLst/>
          </a:prstGeom>
        </p:spPr>
        <p:txBody>
          <a:bodyPr/>
          <a:lstStyle>
            <a:lvl1pPr>
              <a:defRPr>
                <a:solidFill>
                  <a:srgbClr val="31A836"/>
                </a:solidFill>
              </a:defRPr>
            </a:lvl1pPr>
          </a:lstStyle>
          <a:p>
            <a:fld id="{C707DB79-51A1-4F21-AA9C-A1705C1A2D61}" type="slidenum">
              <a:rPr lang="it-IT" smtClean="0"/>
              <a:pPr/>
              <a:t>‹N›</a:t>
            </a:fld>
            <a:endParaRPr lang="it-IT"/>
          </a:p>
        </p:txBody>
      </p:sp>
      <p:sp>
        <p:nvSpPr>
          <p:cNvPr id="4" name="Segnaposto testo 3">
            <a:extLst>
              <a:ext uri="{FF2B5EF4-FFF2-40B4-BE49-F238E27FC236}">
                <a16:creationId xmlns:a16="http://schemas.microsoft.com/office/drawing/2014/main" id="{5EF10D22-78B6-440E-A611-138387A0286F}"/>
              </a:ext>
            </a:extLst>
          </p:cNvPr>
          <p:cNvSpPr>
            <a:spLocks noGrp="1"/>
          </p:cNvSpPr>
          <p:nvPr>
            <p:ph type="body" sz="quarter" idx="23"/>
          </p:nvPr>
        </p:nvSpPr>
        <p:spPr>
          <a:xfrm>
            <a:off x="592136" y="1447801"/>
            <a:ext cx="4855143" cy="48656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10" name="Segnaposto grafico 5">
            <a:extLst>
              <a:ext uri="{FF2B5EF4-FFF2-40B4-BE49-F238E27FC236}">
                <a16:creationId xmlns:a16="http://schemas.microsoft.com/office/drawing/2014/main" id="{C5C4E4C0-7812-47B2-A236-49EA23A21A01}"/>
              </a:ext>
            </a:extLst>
          </p:cNvPr>
          <p:cNvSpPr>
            <a:spLocks noGrp="1"/>
          </p:cNvSpPr>
          <p:nvPr>
            <p:ph type="chart" sz="quarter" idx="25"/>
          </p:nvPr>
        </p:nvSpPr>
        <p:spPr>
          <a:xfrm>
            <a:off x="5687775" y="1447800"/>
            <a:ext cx="5911850" cy="4865688"/>
          </a:xfrm>
        </p:spPr>
        <p:txBody>
          <a:bodyPr/>
          <a:lstStyle>
            <a:lvl1pPr marL="0" indent="0">
              <a:buNone/>
              <a:defRPr/>
            </a:lvl1pPr>
          </a:lstStyle>
          <a:p>
            <a:r>
              <a:rPr lang="it-IT"/>
              <a:t>Fare clic sull'icona per inserire un grafico</a:t>
            </a:r>
            <a:endParaRPr lang="it-IT" dirty="0"/>
          </a:p>
        </p:txBody>
      </p:sp>
      <p:sp>
        <p:nvSpPr>
          <p:cNvPr id="9" name="Titolo Testo">
            <a:extLst>
              <a:ext uri="{FF2B5EF4-FFF2-40B4-BE49-F238E27FC236}">
                <a16:creationId xmlns:a16="http://schemas.microsoft.com/office/drawing/2014/main" id="{70376CD5-1B48-46FF-AEB0-BF779C6FA363}"/>
              </a:ext>
            </a:extLst>
          </p:cNvPr>
          <p:cNvSpPr txBox="1">
            <a:spLocks noGrp="1"/>
          </p:cNvSpPr>
          <p:nvPr>
            <p:ph type="body" sz="quarter" idx="21" hasCustomPrompt="1"/>
          </p:nvPr>
        </p:nvSpPr>
        <p:spPr>
          <a:xfrm>
            <a:off x="592375" y="353291"/>
            <a:ext cx="9701552" cy="1025237"/>
          </a:xfrm>
          <a:prstGeom prst="rect">
            <a:avLst/>
          </a:prstGeom>
        </p:spPr>
        <p:txBody>
          <a:bodyPr lIns="0" tIns="0" rIns="0" bIns="0" anchor="t">
            <a:noAutofit/>
          </a:bodyPr>
          <a:lstStyle>
            <a:lvl1pPr marL="0" indent="0">
              <a:lnSpc>
                <a:spcPct val="80000"/>
              </a:lnSpc>
              <a:spcBef>
                <a:spcPts val="0"/>
              </a:spcBef>
              <a:buSzTx/>
              <a:buNone/>
              <a:defRPr sz="4800" b="1" cap="all">
                <a:solidFill>
                  <a:srgbClr val="245AA6"/>
                </a:solidFill>
                <a:latin typeface="+mj-lt"/>
                <a:ea typeface="TT Norms Pro ExtraBold"/>
                <a:cs typeface="TT Norms Pro ExtraBold"/>
                <a:sym typeface="TT Norms Pro ExtraBold"/>
              </a:defRPr>
            </a:lvl1pPr>
          </a:lstStyle>
          <a:p>
            <a:r>
              <a:rPr dirty="0" err="1"/>
              <a:t>Titolo</a:t>
            </a:r>
            <a:endParaRPr dirty="0"/>
          </a:p>
        </p:txBody>
      </p:sp>
      <p:sp>
        <p:nvSpPr>
          <p:cNvPr id="7" name="Rettangolo 6">
            <a:extLst>
              <a:ext uri="{FF2B5EF4-FFF2-40B4-BE49-F238E27FC236}">
                <a16:creationId xmlns:a16="http://schemas.microsoft.com/office/drawing/2014/main" id="{5C2E99C0-FA08-42A9-A869-FA53147C48E4}"/>
              </a:ext>
            </a:extLst>
          </p:cNvPr>
          <p:cNvSpPr/>
          <p:nvPr userDrawn="1"/>
        </p:nvSpPr>
        <p:spPr>
          <a:xfrm>
            <a:off x="-1" y="-6927"/>
            <a:ext cx="324000" cy="6876000"/>
          </a:xfrm>
          <a:prstGeom prst="rect">
            <a:avLst/>
          </a:prstGeom>
          <a:gradFill flip="none" rotWithShape="1">
            <a:gsLst>
              <a:gs pos="34000">
                <a:srgbClr val="8FD092"/>
              </a:gs>
              <a:gs pos="0">
                <a:srgbClr val="31A836"/>
              </a:gs>
              <a:gs pos="100000">
                <a:schemeClr val="bg1"/>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11" name="Immagine 10">
            <a:extLst>
              <a:ext uri="{FF2B5EF4-FFF2-40B4-BE49-F238E27FC236}">
                <a16:creationId xmlns:a16="http://schemas.microsoft.com/office/drawing/2014/main" id="{F50D7838-A6E8-4A9D-B576-A398BF7D17F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0" y="5995086"/>
            <a:ext cx="987135" cy="682805"/>
          </a:xfrm>
          <a:prstGeom prst="rect">
            <a:avLst/>
          </a:prstGeom>
        </p:spPr>
      </p:pic>
    </p:spTree>
    <p:extLst>
      <p:ext uri="{BB962C8B-B14F-4D97-AF65-F5344CB8AC3E}">
        <p14:creationId xmlns:p14="http://schemas.microsoft.com/office/powerpoint/2010/main" val="1637428372"/>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Titolo, Testo e Tabella">
    <p:spTree>
      <p:nvGrpSpPr>
        <p:cNvPr id="1" name=""/>
        <p:cNvGrpSpPr/>
        <p:nvPr/>
      </p:nvGrpSpPr>
      <p:grpSpPr>
        <a:xfrm>
          <a:off x="0" y="0"/>
          <a:ext cx="0" cy="0"/>
          <a:chOff x="0" y="0"/>
          <a:chExt cx="0" cy="0"/>
        </a:xfrm>
      </p:grpSpPr>
      <p:sp>
        <p:nvSpPr>
          <p:cNvPr id="88" name="Numero diapositiva"/>
          <p:cNvSpPr txBox="1">
            <a:spLocks noGrp="1"/>
          </p:cNvSpPr>
          <p:nvPr>
            <p:ph type="sldNum" sz="quarter" idx="2"/>
          </p:nvPr>
        </p:nvSpPr>
        <p:spPr>
          <a:prstGeom prst="rect">
            <a:avLst/>
          </a:prstGeom>
        </p:spPr>
        <p:txBody>
          <a:bodyPr/>
          <a:lstStyle>
            <a:lvl1pPr>
              <a:defRPr>
                <a:solidFill>
                  <a:srgbClr val="31A836"/>
                </a:solidFill>
              </a:defRPr>
            </a:lvl1pPr>
          </a:lstStyle>
          <a:p>
            <a:fld id="{C707DB79-51A1-4F21-AA9C-A1705C1A2D61}" type="slidenum">
              <a:rPr lang="it-IT" smtClean="0"/>
              <a:pPr/>
              <a:t>‹N›</a:t>
            </a:fld>
            <a:endParaRPr lang="it-IT"/>
          </a:p>
        </p:txBody>
      </p:sp>
      <p:sp>
        <p:nvSpPr>
          <p:cNvPr id="4" name="Segnaposto testo 3">
            <a:extLst>
              <a:ext uri="{FF2B5EF4-FFF2-40B4-BE49-F238E27FC236}">
                <a16:creationId xmlns:a16="http://schemas.microsoft.com/office/drawing/2014/main" id="{5EF10D22-78B6-440E-A611-138387A0286F}"/>
              </a:ext>
            </a:extLst>
          </p:cNvPr>
          <p:cNvSpPr>
            <a:spLocks noGrp="1"/>
          </p:cNvSpPr>
          <p:nvPr>
            <p:ph type="body" sz="quarter" idx="23"/>
          </p:nvPr>
        </p:nvSpPr>
        <p:spPr>
          <a:xfrm>
            <a:off x="592137" y="1468582"/>
            <a:ext cx="4500000" cy="4844906"/>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9" name="Titolo Testo">
            <a:extLst>
              <a:ext uri="{FF2B5EF4-FFF2-40B4-BE49-F238E27FC236}">
                <a16:creationId xmlns:a16="http://schemas.microsoft.com/office/drawing/2014/main" id="{AB145B09-63D5-4825-9DDA-6DFBF038EE4F}"/>
              </a:ext>
            </a:extLst>
          </p:cNvPr>
          <p:cNvSpPr txBox="1">
            <a:spLocks noGrp="1"/>
          </p:cNvSpPr>
          <p:nvPr>
            <p:ph type="body" sz="quarter" idx="21" hasCustomPrompt="1"/>
          </p:nvPr>
        </p:nvSpPr>
        <p:spPr>
          <a:xfrm>
            <a:off x="592375" y="411250"/>
            <a:ext cx="9701552" cy="967278"/>
          </a:xfrm>
          <a:prstGeom prst="rect">
            <a:avLst/>
          </a:prstGeom>
        </p:spPr>
        <p:txBody>
          <a:bodyPr lIns="0" tIns="0" rIns="0" bIns="0" anchor="t">
            <a:noAutofit/>
          </a:bodyPr>
          <a:lstStyle>
            <a:lvl1pPr marL="0" indent="0">
              <a:lnSpc>
                <a:spcPct val="80000"/>
              </a:lnSpc>
              <a:spcBef>
                <a:spcPts val="0"/>
              </a:spcBef>
              <a:buSzTx/>
              <a:buNone/>
              <a:defRPr sz="4800" b="1" cap="all">
                <a:solidFill>
                  <a:srgbClr val="245AA6"/>
                </a:solidFill>
                <a:latin typeface="+mj-lt"/>
                <a:ea typeface="TT Norms Pro ExtraBold"/>
                <a:cs typeface="TT Norms Pro ExtraBold"/>
                <a:sym typeface="TT Norms Pro ExtraBold"/>
              </a:defRPr>
            </a:lvl1pPr>
          </a:lstStyle>
          <a:p>
            <a:r>
              <a:rPr dirty="0" err="1"/>
              <a:t>Titolo</a:t>
            </a:r>
            <a:endParaRPr dirty="0"/>
          </a:p>
        </p:txBody>
      </p:sp>
      <p:sp>
        <p:nvSpPr>
          <p:cNvPr id="5" name="Segnaposto contenuto 4">
            <a:extLst>
              <a:ext uri="{FF2B5EF4-FFF2-40B4-BE49-F238E27FC236}">
                <a16:creationId xmlns:a16="http://schemas.microsoft.com/office/drawing/2014/main" id="{339F3B2D-47AC-41E8-A3A4-AC37485A639F}"/>
              </a:ext>
            </a:extLst>
          </p:cNvPr>
          <p:cNvSpPr>
            <a:spLocks noGrp="1"/>
          </p:cNvSpPr>
          <p:nvPr>
            <p:ph sz="quarter" idx="24"/>
          </p:nvPr>
        </p:nvSpPr>
        <p:spPr>
          <a:xfrm>
            <a:off x="5272088" y="1468438"/>
            <a:ext cx="6275387" cy="4845050"/>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ttangolo 6">
            <a:extLst>
              <a:ext uri="{FF2B5EF4-FFF2-40B4-BE49-F238E27FC236}">
                <a16:creationId xmlns:a16="http://schemas.microsoft.com/office/drawing/2014/main" id="{45CAB0A0-7B8E-40B1-A122-21BB21DACCBF}"/>
              </a:ext>
            </a:extLst>
          </p:cNvPr>
          <p:cNvSpPr/>
          <p:nvPr userDrawn="1"/>
        </p:nvSpPr>
        <p:spPr>
          <a:xfrm>
            <a:off x="-1" y="-6927"/>
            <a:ext cx="324000" cy="6876000"/>
          </a:xfrm>
          <a:prstGeom prst="rect">
            <a:avLst/>
          </a:prstGeom>
          <a:gradFill flip="none" rotWithShape="1">
            <a:gsLst>
              <a:gs pos="34000">
                <a:srgbClr val="8FD092"/>
              </a:gs>
              <a:gs pos="0">
                <a:srgbClr val="31A836"/>
              </a:gs>
              <a:gs pos="100000">
                <a:schemeClr val="bg1"/>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10" name="Immagine 9">
            <a:extLst>
              <a:ext uri="{FF2B5EF4-FFF2-40B4-BE49-F238E27FC236}">
                <a16:creationId xmlns:a16="http://schemas.microsoft.com/office/drawing/2014/main" id="{83B972B4-E21E-4EC9-9461-F893DE18D9B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0" y="5995086"/>
            <a:ext cx="987135" cy="682805"/>
          </a:xfrm>
          <a:prstGeom prst="rect">
            <a:avLst/>
          </a:prstGeom>
        </p:spPr>
      </p:pic>
    </p:spTree>
    <p:extLst>
      <p:ext uri="{BB962C8B-B14F-4D97-AF65-F5344CB8AC3E}">
        <p14:creationId xmlns:p14="http://schemas.microsoft.com/office/powerpoint/2010/main" val="1225930803"/>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Vuota con Titolo normale">
    <p:spTree>
      <p:nvGrpSpPr>
        <p:cNvPr id="1" name=""/>
        <p:cNvGrpSpPr/>
        <p:nvPr/>
      </p:nvGrpSpPr>
      <p:grpSpPr>
        <a:xfrm>
          <a:off x="0" y="0"/>
          <a:ext cx="0" cy="0"/>
          <a:chOff x="0" y="0"/>
          <a:chExt cx="0" cy="0"/>
        </a:xfrm>
      </p:grpSpPr>
      <p:sp>
        <p:nvSpPr>
          <p:cNvPr id="88" name="Numero diapositiva"/>
          <p:cNvSpPr txBox="1">
            <a:spLocks noGrp="1"/>
          </p:cNvSpPr>
          <p:nvPr>
            <p:ph type="sldNum" sz="quarter" idx="2"/>
          </p:nvPr>
        </p:nvSpPr>
        <p:spPr>
          <a:prstGeom prst="rect">
            <a:avLst/>
          </a:prstGeom>
        </p:spPr>
        <p:txBody>
          <a:bodyPr/>
          <a:lstStyle>
            <a:lvl1pPr>
              <a:defRPr>
                <a:solidFill>
                  <a:srgbClr val="31A836"/>
                </a:solidFill>
              </a:defRPr>
            </a:lvl1pPr>
          </a:lstStyle>
          <a:p>
            <a:fld id="{C707DB79-51A1-4F21-AA9C-A1705C1A2D61}" type="slidenum">
              <a:rPr lang="it-IT" smtClean="0"/>
              <a:pPr/>
              <a:t>‹N›</a:t>
            </a:fld>
            <a:endParaRPr lang="it-IT"/>
          </a:p>
        </p:txBody>
      </p:sp>
      <p:sp>
        <p:nvSpPr>
          <p:cNvPr id="7" name="Titolo Testo">
            <a:extLst>
              <a:ext uri="{FF2B5EF4-FFF2-40B4-BE49-F238E27FC236}">
                <a16:creationId xmlns:a16="http://schemas.microsoft.com/office/drawing/2014/main" id="{2CD159FB-244E-4483-B890-5131FD628790}"/>
              </a:ext>
            </a:extLst>
          </p:cNvPr>
          <p:cNvSpPr txBox="1">
            <a:spLocks noGrp="1"/>
          </p:cNvSpPr>
          <p:nvPr>
            <p:ph type="body" sz="quarter" idx="21" hasCustomPrompt="1"/>
          </p:nvPr>
        </p:nvSpPr>
        <p:spPr>
          <a:xfrm>
            <a:off x="592375" y="411250"/>
            <a:ext cx="9701552" cy="967278"/>
          </a:xfrm>
          <a:prstGeom prst="rect">
            <a:avLst/>
          </a:prstGeom>
        </p:spPr>
        <p:txBody>
          <a:bodyPr lIns="0" tIns="0" rIns="0" bIns="0" anchor="t">
            <a:noAutofit/>
          </a:bodyPr>
          <a:lstStyle>
            <a:lvl1pPr marL="0" indent="0">
              <a:lnSpc>
                <a:spcPct val="80000"/>
              </a:lnSpc>
              <a:spcBef>
                <a:spcPts val="0"/>
              </a:spcBef>
              <a:buSzTx/>
              <a:buNone/>
              <a:defRPr sz="4800" b="1" cap="all">
                <a:solidFill>
                  <a:srgbClr val="245AA6"/>
                </a:solidFill>
                <a:latin typeface="+mj-lt"/>
                <a:ea typeface="TT Norms Pro ExtraBold"/>
                <a:cs typeface="TT Norms Pro ExtraBold"/>
                <a:sym typeface="TT Norms Pro ExtraBold"/>
              </a:defRPr>
            </a:lvl1pPr>
          </a:lstStyle>
          <a:p>
            <a:r>
              <a:rPr dirty="0" err="1"/>
              <a:t>Titolo</a:t>
            </a:r>
            <a:endParaRPr dirty="0"/>
          </a:p>
        </p:txBody>
      </p:sp>
      <p:sp>
        <p:nvSpPr>
          <p:cNvPr id="8" name="Rettangolo 7">
            <a:extLst>
              <a:ext uri="{FF2B5EF4-FFF2-40B4-BE49-F238E27FC236}">
                <a16:creationId xmlns:a16="http://schemas.microsoft.com/office/drawing/2014/main" id="{757FCC37-4038-4823-A37B-AE1A4494B719}"/>
              </a:ext>
            </a:extLst>
          </p:cNvPr>
          <p:cNvSpPr/>
          <p:nvPr userDrawn="1"/>
        </p:nvSpPr>
        <p:spPr>
          <a:xfrm>
            <a:off x="-1" y="-6927"/>
            <a:ext cx="324000" cy="6876000"/>
          </a:xfrm>
          <a:prstGeom prst="rect">
            <a:avLst/>
          </a:prstGeom>
          <a:gradFill flip="none" rotWithShape="1">
            <a:gsLst>
              <a:gs pos="34000">
                <a:srgbClr val="8FD092"/>
              </a:gs>
              <a:gs pos="0">
                <a:srgbClr val="31A836"/>
              </a:gs>
              <a:gs pos="100000">
                <a:schemeClr val="bg1"/>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9" name="Immagine 8">
            <a:extLst>
              <a:ext uri="{FF2B5EF4-FFF2-40B4-BE49-F238E27FC236}">
                <a16:creationId xmlns:a16="http://schemas.microsoft.com/office/drawing/2014/main" id="{76F90F09-3BAD-4E14-9D8F-ACAF4770A97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0" y="5995086"/>
            <a:ext cx="987135" cy="682805"/>
          </a:xfrm>
          <a:prstGeom prst="rect">
            <a:avLst/>
          </a:prstGeom>
        </p:spPr>
      </p:pic>
    </p:spTree>
    <p:extLst>
      <p:ext uri="{BB962C8B-B14F-4D97-AF65-F5344CB8AC3E}">
        <p14:creationId xmlns:p14="http://schemas.microsoft.com/office/powerpoint/2010/main" val="1430415812"/>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userDrawn="1">
  <p:cSld name="Vuota con Titolo piccolo">
    <p:spTree>
      <p:nvGrpSpPr>
        <p:cNvPr id="1" name=""/>
        <p:cNvGrpSpPr/>
        <p:nvPr/>
      </p:nvGrpSpPr>
      <p:grpSpPr>
        <a:xfrm>
          <a:off x="0" y="0"/>
          <a:ext cx="0" cy="0"/>
          <a:chOff x="0" y="0"/>
          <a:chExt cx="0" cy="0"/>
        </a:xfrm>
      </p:grpSpPr>
      <p:sp>
        <p:nvSpPr>
          <p:cNvPr id="88" name="Numero diapositiva"/>
          <p:cNvSpPr txBox="1">
            <a:spLocks noGrp="1"/>
          </p:cNvSpPr>
          <p:nvPr>
            <p:ph type="sldNum" sz="quarter" idx="2"/>
          </p:nvPr>
        </p:nvSpPr>
        <p:spPr>
          <a:prstGeom prst="rect">
            <a:avLst/>
          </a:prstGeom>
        </p:spPr>
        <p:txBody>
          <a:bodyPr/>
          <a:lstStyle>
            <a:lvl1pPr>
              <a:defRPr>
                <a:solidFill>
                  <a:srgbClr val="31A83F"/>
                </a:solidFill>
              </a:defRPr>
            </a:lvl1pPr>
          </a:lstStyle>
          <a:p>
            <a:fld id="{C707DB79-51A1-4F21-AA9C-A1705C1A2D61}" type="slidenum">
              <a:rPr lang="it-IT" smtClean="0"/>
              <a:pPr/>
              <a:t>‹N›</a:t>
            </a:fld>
            <a:endParaRPr lang="it-IT"/>
          </a:p>
        </p:txBody>
      </p:sp>
      <p:sp>
        <p:nvSpPr>
          <p:cNvPr id="6" name="Titolo Testo">
            <a:extLst>
              <a:ext uri="{FF2B5EF4-FFF2-40B4-BE49-F238E27FC236}">
                <a16:creationId xmlns:a16="http://schemas.microsoft.com/office/drawing/2014/main" id="{628833A5-8B7B-4EB0-894D-26C619EE14BE}"/>
              </a:ext>
            </a:extLst>
          </p:cNvPr>
          <p:cNvSpPr txBox="1">
            <a:spLocks noGrp="1"/>
          </p:cNvSpPr>
          <p:nvPr>
            <p:ph type="body" sz="quarter" idx="21" hasCustomPrompt="1"/>
          </p:nvPr>
        </p:nvSpPr>
        <p:spPr>
          <a:xfrm>
            <a:off x="592375" y="411250"/>
            <a:ext cx="9701552" cy="572423"/>
          </a:xfrm>
          <a:prstGeom prst="rect">
            <a:avLst/>
          </a:prstGeom>
        </p:spPr>
        <p:txBody>
          <a:bodyPr lIns="0" tIns="0" rIns="0" bIns="0" anchor="t">
            <a:noAutofit/>
          </a:bodyPr>
          <a:lstStyle>
            <a:lvl1pPr marL="0" indent="0">
              <a:lnSpc>
                <a:spcPct val="80000"/>
              </a:lnSpc>
              <a:spcBef>
                <a:spcPts val="0"/>
              </a:spcBef>
              <a:buSzTx/>
              <a:buNone/>
              <a:defRPr sz="4000" b="1" cap="all">
                <a:solidFill>
                  <a:srgbClr val="245AA6"/>
                </a:solidFill>
                <a:latin typeface="+mj-lt"/>
                <a:ea typeface="TT Norms Pro ExtraBold"/>
                <a:cs typeface="TT Norms Pro ExtraBold"/>
                <a:sym typeface="TT Norms Pro ExtraBold"/>
              </a:defRPr>
            </a:lvl1pPr>
          </a:lstStyle>
          <a:p>
            <a:r>
              <a:rPr dirty="0" err="1"/>
              <a:t>Titolo</a:t>
            </a:r>
            <a:endParaRPr dirty="0"/>
          </a:p>
        </p:txBody>
      </p:sp>
      <p:sp>
        <p:nvSpPr>
          <p:cNvPr id="7" name="Rettangolo 6">
            <a:extLst>
              <a:ext uri="{FF2B5EF4-FFF2-40B4-BE49-F238E27FC236}">
                <a16:creationId xmlns:a16="http://schemas.microsoft.com/office/drawing/2014/main" id="{8A82B19D-D44B-437A-9EA3-BC11CB7A53CA}"/>
              </a:ext>
            </a:extLst>
          </p:cNvPr>
          <p:cNvSpPr/>
          <p:nvPr userDrawn="1"/>
        </p:nvSpPr>
        <p:spPr>
          <a:xfrm>
            <a:off x="-1" y="-6927"/>
            <a:ext cx="324000" cy="6876000"/>
          </a:xfrm>
          <a:prstGeom prst="rect">
            <a:avLst/>
          </a:prstGeom>
          <a:gradFill flip="none" rotWithShape="1">
            <a:gsLst>
              <a:gs pos="34000">
                <a:srgbClr val="8FD092"/>
              </a:gs>
              <a:gs pos="0">
                <a:srgbClr val="31A836"/>
              </a:gs>
              <a:gs pos="100000">
                <a:schemeClr val="bg1"/>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8" name="Immagine 7">
            <a:extLst>
              <a:ext uri="{FF2B5EF4-FFF2-40B4-BE49-F238E27FC236}">
                <a16:creationId xmlns:a16="http://schemas.microsoft.com/office/drawing/2014/main" id="{2EB0B98F-610B-446C-ACCB-E3A191D3CAD5}"/>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0" y="5995086"/>
            <a:ext cx="987135" cy="682805"/>
          </a:xfrm>
          <a:prstGeom prst="rect">
            <a:avLst/>
          </a:prstGeom>
        </p:spPr>
      </p:pic>
    </p:spTree>
    <p:extLst>
      <p:ext uri="{BB962C8B-B14F-4D97-AF65-F5344CB8AC3E}">
        <p14:creationId xmlns:p14="http://schemas.microsoft.com/office/powerpoint/2010/main" val="1213337853"/>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userDrawn="1">
  <p:cSld name="Vuota">
    <p:spTree>
      <p:nvGrpSpPr>
        <p:cNvPr id="1" name=""/>
        <p:cNvGrpSpPr/>
        <p:nvPr/>
      </p:nvGrpSpPr>
      <p:grpSpPr>
        <a:xfrm>
          <a:off x="0" y="0"/>
          <a:ext cx="0" cy="0"/>
          <a:chOff x="0" y="0"/>
          <a:chExt cx="0" cy="0"/>
        </a:xfrm>
      </p:grpSpPr>
      <p:sp>
        <p:nvSpPr>
          <p:cNvPr id="88" name="Numero diapositiva"/>
          <p:cNvSpPr txBox="1">
            <a:spLocks noGrp="1"/>
          </p:cNvSpPr>
          <p:nvPr>
            <p:ph type="sldNum" sz="quarter" idx="2"/>
          </p:nvPr>
        </p:nvSpPr>
        <p:spPr>
          <a:prstGeom prst="rect">
            <a:avLst/>
          </a:prstGeom>
        </p:spPr>
        <p:txBody>
          <a:bodyPr/>
          <a:lstStyle>
            <a:lvl1pPr>
              <a:defRPr>
                <a:solidFill>
                  <a:srgbClr val="31A836"/>
                </a:solidFill>
              </a:defRPr>
            </a:lvl1pPr>
          </a:lstStyle>
          <a:p>
            <a:fld id="{C707DB79-51A1-4F21-AA9C-A1705C1A2D61}" type="slidenum">
              <a:rPr lang="it-IT" smtClean="0"/>
              <a:pPr/>
              <a:t>‹N›</a:t>
            </a:fld>
            <a:endParaRPr lang="it-IT"/>
          </a:p>
        </p:txBody>
      </p:sp>
      <p:sp>
        <p:nvSpPr>
          <p:cNvPr id="3" name="Rettangolo 2">
            <a:extLst>
              <a:ext uri="{FF2B5EF4-FFF2-40B4-BE49-F238E27FC236}">
                <a16:creationId xmlns:a16="http://schemas.microsoft.com/office/drawing/2014/main" id="{7A10FBFB-4926-4299-81DD-223E46A7DE03}"/>
              </a:ext>
            </a:extLst>
          </p:cNvPr>
          <p:cNvSpPr/>
          <p:nvPr userDrawn="1"/>
        </p:nvSpPr>
        <p:spPr>
          <a:xfrm>
            <a:off x="-1" y="-6927"/>
            <a:ext cx="324000" cy="6876000"/>
          </a:xfrm>
          <a:prstGeom prst="rect">
            <a:avLst/>
          </a:prstGeom>
          <a:gradFill flip="none" rotWithShape="1">
            <a:gsLst>
              <a:gs pos="34000">
                <a:srgbClr val="8FD092"/>
              </a:gs>
              <a:gs pos="0">
                <a:srgbClr val="31A836"/>
              </a:gs>
              <a:gs pos="100000">
                <a:schemeClr val="bg1"/>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4" name="Immagine 3">
            <a:extLst>
              <a:ext uri="{FF2B5EF4-FFF2-40B4-BE49-F238E27FC236}">
                <a16:creationId xmlns:a16="http://schemas.microsoft.com/office/drawing/2014/main" id="{218BCFA0-3F79-4F8E-B27A-98F506FACF3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0" y="5995086"/>
            <a:ext cx="987135" cy="682805"/>
          </a:xfrm>
          <a:prstGeom prst="rect">
            <a:avLst/>
          </a:prstGeom>
        </p:spPr>
      </p:pic>
    </p:spTree>
    <p:extLst>
      <p:ext uri="{BB962C8B-B14F-4D97-AF65-F5344CB8AC3E}">
        <p14:creationId xmlns:p14="http://schemas.microsoft.com/office/powerpoint/2010/main" val="4190774075"/>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1_Immagine e testo su sfondo scuro">
    <p:spTree>
      <p:nvGrpSpPr>
        <p:cNvPr id="1" name=""/>
        <p:cNvGrpSpPr/>
        <p:nvPr/>
      </p:nvGrpSpPr>
      <p:grpSpPr>
        <a:xfrm>
          <a:off x="0" y="0"/>
          <a:ext cx="0" cy="0"/>
          <a:chOff x="0" y="0"/>
          <a:chExt cx="0" cy="0"/>
        </a:xfrm>
      </p:grpSpPr>
      <p:sp>
        <p:nvSpPr>
          <p:cNvPr id="4" name="Segnaposto immagine 2">
            <a:extLst>
              <a:ext uri="{FF2B5EF4-FFF2-40B4-BE49-F238E27FC236}">
                <a16:creationId xmlns:a16="http://schemas.microsoft.com/office/drawing/2014/main" id="{25FE9A97-E92F-4F99-A48D-A56765D84A89}"/>
              </a:ext>
            </a:extLst>
          </p:cNvPr>
          <p:cNvSpPr>
            <a:spLocks noGrp="1"/>
          </p:cNvSpPr>
          <p:nvPr>
            <p:ph type="pic" sz="quarter" idx="10"/>
          </p:nvPr>
        </p:nvSpPr>
        <p:spPr>
          <a:xfrm>
            <a:off x="1808019" y="241300"/>
            <a:ext cx="10142682" cy="5480626"/>
          </a:xfrm>
        </p:spPr>
        <p:txBody>
          <a:bodyPr anchor="ctr"/>
          <a:lstStyle>
            <a:lvl1pPr algn="ctr">
              <a:buNone/>
              <a:defRPr/>
            </a:lvl1pPr>
          </a:lstStyle>
          <a:p>
            <a:r>
              <a:rPr lang="it-IT" dirty="0"/>
              <a:t>Fare clic sull'icona per inserire un'immagine</a:t>
            </a:r>
          </a:p>
        </p:txBody>
      </p:sp>
      <p:sp>
        <p:nvSpPr>
          <p:cNvPr id="43" name="Corpo livello uno…"/>
          <p:cNvSpPr txBox="1">
            <a:spLocks noGrp="1"/>
          </p:cNvSpPr>
          <p:nvPr>
            <p:ph type="body" sz="half" idx="1" hasCustomPrompt="1"/>
          </p:nvPr>
        </p:nvSpPr>
        <p:spPr>
          <a:xfrm>
            <a:off x="571770" y="5760027"/>
            <a:ext cx="7715058" cy="647162"/>
          </a:xfrm>
          <a:prstGeom prst="rect">
            <a:avLst/>
          </a:prstGeom>
        </p:spPr>
        <p:txBody>
          <a:bodyPr anchor="b">
            <a:noAutofit/>
          </a:bodyPr>
          <a:lstStyle>
            <a:lvl1pPr marL="0" indent="0">
              <a:spcBef>
                <a:spcPts val="0"/>
              </a:spcBef>
              <a:buSzTx/>
              <a:buNone/>
              <a:defRPr sz="1800">
                <a:solidFill>
                  <a:srgbClr val="FFFFFF"/>
                </a:solidFill>
                <a:latin typeface="+mn-lt"/>
                <a:ea typeface="TT Norms Pro Regular"/>
                <a:cs typeface="TT Norms Pro Regular"/>
                <a:sym typeface="TT Norms Pro Regular"/>
              </a:defRPr>
            </a:lvl1pPr>
            <a:lvl2pPr marL="0" indent="0">
              <a:spcBef>
                <a:spcPts val="0"/>
              </a:spcBef>
              <a:buSzTx/>
              <a:buNone/>
              <a:defRPr sz="1500">
                <a:solidFill>
                  <a:srgbClr val="FFFFFF"/>
                </a:solidFill>
                <a:latin typeface="TT Norms Pro Regular"/>
                <a:ea typeface="TT Norms Pro Regular"/>
                <a:cs typeface="TT Norms Pro Regular"/>
                <a:sym typeface="TT Norms Pro Regular"/>
              </a:defRPr>
            </a:lvl2pPr>
            <a:lvl3pPr marL="0" indent="0">
              <a:spcBef>
                <a:spcPts val="0"/>
              </a:spcBef>
              <a:buSzTx/>
              <a:buNone/>
              <a:defRPr sz="1500">
                <a:solidFill>
                  <a:srgbClr val="FFFFFF"/>
                </a:solidFill>
                <a:latin typeface="TT Norms Pro Regular"/>
                <a:ea typeface="TT Norms Pro Regular"/>
                <a:cs typeface="TT Norms Pro Regular"/>
                <a:sym typeface="TT Norms Pro Regular"/>
              </a:defRPr>
            </a:lvl3pPr>
            <a:lvl4pPr marL="0" indent="0">
              <a:spcBef>
                <a:spcPts val="0"/>
              </a:spcBef>
              <a:buSzTx/>
              <a:buNone/>
              <a:defRPr sz="1500">
                <a:solidFill>
                  <a:srgbClr val="FFFFFF"/>
                </a:solidFill>
                <a:latin typeface="TT Norms Pro Regular"/>
                <a:ea typeface="TT Norms Pro Regular"/>
                <a:cs typeface="TT Norms Pro Regular"/>
                <a:sym typeface="TT Norms Pro Regular"/>
              </a:defRPr>
            </a:lvl4pPr>
            <a:lvl5pPr marL="0" indent="0">
              <a:spcBef>
                <a:spcPts val="0"/>
              </a:spcBef>
              <a:buSzTx/>
              <a:buNone/>
              <a:defRPr sz="1500">
                <a:solidFill>
                  <a:srgbClr val="FFFFFF"/>
                </a:solidFill>
                <a:latin typeface="TT Norms Pro Regular"/>
                <a:ea typeface="TT Norms Pro Regular"/>
                <a:cs typeface="TT Norms Pro Regular"/>
                <a:sym typeface="TT Norms Pro Regular"/>
              </a:defRPr>
            </a:lvl5pPr>
          </a:lstStyle>
          <a:p>
            <a:r>
              <a:rPr lang="it-IT" dirty="0"/>
              <a:t>Testo</a:t>
            </a:r>
            <a:endParaRPr dirty="0"/>
          </a:p>
        </p:txBody>
      </p:sp>
      <p:sp>
        <p:nvSpPr>
          <p:cNvPr id="2" name="Rettangolo 1">
            <a:extLst>
              <a:ext uri="{FF2B5EF4-FFF2-40B4-BE49-F238E27FC236}">
                <a16:creationId xmlns:a16="http://schemas.microsoft.com/office/drawing/2014/main" id="{90F25964-0E23-4350-A75B-5C6F883FF74A}"/>
              </a:ext>
            </a:extLst>
          </p:cNvPr>
          <p:cNvSpPr/>
          <p:nvPr userDrawn="1"/>
        </p:nvSpPr>
        <p:spPr>
          <a:xfrm>
            <a:off x="10833100" y="5943600"/>
            <a:ext cx="1116000" cy="756000"/>
          </a:xfrm>
          <a:prstGeom prst="rect">
            <a:avLst/>
          </a:prstGeom>
          <a:solidFill>
            <a:schemeClr val="bg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45" name="Numero diapositiva"/>
          <p:cNvSpPr txBox="1">
            <a:spLocks noGrp="1"/>
          </p:cNvSpPr>
          <p:nvPr>
            <p:ph type="sldNum" sz="quarter" idx="2"/>
          </p:nvPr>
        </p:nvSpPr>
        <p:spPr>
          <a:prstGeom prst="rect">
            <a:avLst/>
          </a:prstGeom>
        </p:spPr>
        <p:txBody>
          <a:bodyPr/>
          <a:lstStyle>
            <a:lvl1pPr>
              <a:defRPr>
                <a:solidFill>
                  <a:schemeClr val="bg1"/>
                </a:solidFill>
              </a:defRPr>
            </a:lvl1pPr>
          </a:lstStyle>
          <a:p>
            <a:fld id="{C707DB79-51A1-4F21-AA9C-A1705C1A2D61}" type="slidenum">
              <a:rPr lang="it-IT" smtClean="0"/>
              <a:pPr/>
              <a:t>‹N›</a:t>
            </a:fld>
            <a:endParaRPr lang="it-IT"/>
          </a:p>
        </p:txBody>
      </p:sp>
      <p:pic>
        <p:nvPicPr>
          <p:cNvPr id="5" name="Immagine 4">
            <a:extLst>
              <a:ext uri="{FF2B5EF4-FFF2-40B4-BE49-F238E27FC236}">
                <a16:creationId xmlns:a16="http://schemas.microsoft.com/office/drawing/2014/main" id="{03588F5A-EDA4-46BE-83BF-EBDD5E5E1166}"/>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899080" y="5995086"/>
            <a:ext cx="987135" cy="682805"/>
          </a:xfrm>
          <a:prstGeom prst="rect">
            <a:avLst/>
          </a:prstGeom>
        </p:spPr>
      </p:pic>
    </p:spTree>
    <p:extLst>
      <p:ext uri="{BB962C8B-B14F-4D97-AF65-F5344CB8AC3E}">
        <p14:creationId xmlns:p14="http://schemas.microsoft.com/office/powerpoint/2010/main" val="2369344089"/>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preserve="1">
  <p:cSld name="Immagine e testo su sfondo bianco">
    <p:spTree>
      <p:nvGrpSpPr>
        <p:cNvPr id="1" name=""/>
        <p:cNvGrpSpPr/>
        <p:nvPr/>
      </p:nvGrpSpPr>
      <p:grpSpPr>
        <a:xfrm>
          <a:off x="0" y="0"/>
          <a:ext cx="0" cy="0"/>
          <a:chOff x="0" y="0"/>
          <a:chExt cx="0" cy="0"/>
        </a:xfrm>
      </p:grpSpPr>
      <p:sp>
        <p:nvSpPr>
          <p:cNvPr id="4" name="Segnaposto immagine 2">
            <a:extLst>
              <a:ext uri="{FF2B5EF4-FFF2-40B4-BE49-F238E27FC236}">
                <a16:creationId xmlns:a16="http://schemas.microsoft.com/office/drawing/2014/main" id="{25FE9A97-E92F-4F99-A48D-A56765D84A89}"/>
              </a:ext>
            </a:extLst>
          </p:cNvPr>
          <p:cNvSpPr>
            <a:spLocks noGrp="1"/>
          </p:cNvSpPr>
          <p:nvPr>
            <p:ph type="pic" sz="quarter" idx="10"/>
          </p:nvPr>
        </p:nvSpPr>
        <p:spPr>
          <a:xfrm>
            <a:off x="1808019" y="241300"/>
            <a:ext cx="10142682" cy="5480626"/>
          </a:xfrm>
        </p:spPr>
        <p:txBody>
          <a:bodyPr anchor="ctr"/>
          <a:lstStyle>
            <a:lvl1pPr algn="ctr">
              <a:buNone/>
              <a:defRPr/>
            </a:lvl1pPr>
          </a:lstStyle>
          <a:p>
            <a:r>
              <a:rPr lang="it-IT" dirty="0"/>
              <a:t>Fare clic sull'icona per inserire un'immagine</a:t>
            </a:r>
          </a:p>
        </p:txBody>
      </p:sp>
      <p:sp>
        <p:nvSpPr>
          <p:cNvPr id="43" name="Corpo livello uno…"/>
          <p:cNvSpPr txBox="1">
            <a:spLocks noGrp="1"/>
          </p:cNvSpPr>
          <p:nvPr>
            <p:ph type="body" sz="half" idx="1" hasCustomPrompt="1"/>
          </p:nvPr>
        </p:nvSpPr>
        <p:spPr>
          <a:xfrm>
            <a:off x="571770" y="5721927"/>
            <a:ext cx="7715058" cy="647162"/>
          </a:xfrm>
          <a:prstGeom prst="rect">
            <a:avLst/>
          </a:prstGeom>
        </p:spPr>
        <p:txBody>
          <a:bodyPr anchor="b">
            <a:noAutofit/>
          </a:bodyPr>
          <a:lstStyle>
            <a:lvl1pPr marL="0" indent="0">
              <a:spcBef>
                <a:spcPts val="0"/>
              </a:spcBef>
              <a:buSzTx/>
              <a:buNone/>
              <a:defRPr sz="1500">
                <a:solidFill>
                  <a:srgbClr val="FFFFFF"/>
                </a:solidFill>
                <a:latin typeface="+mn-lt"/>
                <a:ea typeface="TT Norms Pro Regular"/>
                <a:cs typeface="TT Norms Pro Regular"/>
                <a:sym typeface="TT Norms Pro Regular"/>
              </a:defRPr>
            </a:lvl1pPr>
            <a:lvl2pPr marL="0" indent="0">
              <a:spcBef>
                <a:spcPts val="0"/>
              </a:spcBef>
              <a:buSzTx/>
              <a:buNone/>
              <a:defRPr sz="1500">
                <a:solidFill>
                  <a:srgbClr val="FFFFFF"/>
                </a:solidFill>
                <a:latin typeface="TT Norms Pro Regular"/>
                <a:ea typeface="TT Norms Pro Regular"/>
                <a:cs typeface="TT Norms Pro Regular"/>
                <a:sym typeface="TT Norms Pro Regular"/>
              </a:defRPr>
            </a:lvl2pPr>
            <a:lvl3pPr marL="0" indent="0">
              <a:spcBef>
                <a:spcPts val="0"/>
              </a:spcBef>
              <a:buSzTx/>
              <a:buNone/>
              <a:defRPr sz="1500">
                <a:solidFill>
                  <a:srgbClr val="FFFFFF"/>
                </a:solidFill>
                <a:latin typeface="TT Norms Pro Regular"/>
                <a:ea typeface="TT Norms Pro Regular"/>
                <a:cs typeface="TT Norms Pro Regular"/>
                <a:sym typeface="TT Norms Pro Regular"/>
              </a:defRPr>
            </a:lvl3pPr>
            <a:lvl4pPr marL="0" indent="0">
              <a:spcBef>
                <a:spcPts val="0"/>
              </a:spcBef>
              <a:buSzTx/>
              <a:buNone/>
              <a:defRPr sz="1500">
                <a:solidFill>
                  <a:srgbClr val="FFFFFF"/>
                </a:solidFill>
                <a:latin typeface="TT Norms Pro Regular"/>
                <a:ea typeface="TT Norms Pro Regular"/>
                <a:cs typeface="TT Norms Pro Regular"/>
                <a:sym typeface="TT Norms Pro Regular"/>
              </a:defRPr>
            </a:lvl4pPr>
            <a:lvl5pPr marL="0" indent="0">
              <a:spcBef>
                <a:spcPts val="0"/>
              </a:spcBef>
              <a:buSzTx/>
              <a:buNone/>
              <a:defRPr sz="1500">
                <a:solidFill>
                  <a:srgbClr val="FFFFFF"/>
                </a:solidFill>
                <a:latin typeface="TT Norms Pro Regular"/>
                <a:ea typeface="TT Norms Pro Regular"/>
                <a:cs typeface="TT Norms Pro Regular"/>
                <a:sym typeface="TT Norms Pro Regular"/>
              </a:defRPr>
            </a:lvl5pPr>
          </a:lstStyle>
          <a:p>
            <a:r>
              <a:rPr lang="it-IT" dirty="0"/>
              <a:t>Testo</a:t>
            </a:r>
            <a:endParaRPr dirty="0"/>
          </a:p>
        </p:txBody>
      </p:sp>
      <p:sp>
        <p:nvSpPr>
          <p:cNvPr id="45" name="Numero diapositiva"/>
          <p:cNvSpPr txBox="1">
            <a:spLocks noGrp="1"/>
          </p:cNvSpPr>
          <p:nvPr>
            <p:ph type="sldNum" sz="quarter" idx="2"/>
          </p:nvPr>
        </p:nvSpPr>
        <p:spPr>
          <a:prstGeom prst="rect">
            <a:avLst/>
          </a:prstGeom>
        </p:spPr>
        <p:txBody>
          <a:bodyPr/>
          <a:lstStyle>
            <a:lvl1pPr>
              <a:defRPr>
                <a:solidFill>
                  <a:schemeClr val="bg1"/>
                </a:solidFill>
              </a:defRPr>
            </a:lvl1pPr>
          </a:lstStyle>
          <a:p>
            <a:fld id="{C707DB79-51A1-4F21-AA9C-A1705C1A2D61}" type="slidenum">
              <a:rPr lang="it-IT" smtClean="0"/>
              <a:pPr/>
              <a:t>‹N›</a:t>
            </a:fld>
            <a:endParaRPr lang="it-IT"/>
          </a:p>
        </p:txBody>
      </p:sp>
      <p:pic>
        <p:nvPicPr>
          <p:cNvPr id="5" name="Immagine 4">
            <a:extLst>
              <a:ext uri="{FF2B5EF4-FFF2-40B4-BE49-F238E27FC236}">
                <a16:creationId xmlns:a16="http://schemas.microsoft.com/office/drawing/2014/main" id="{3FE9A690-F358-4684-BD02-F7AE5D51496B}"/>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0" y="5995086"/>
            <a:ext cx="987135" cy="682805"/>
          </a:xfrm>
          <a:prstGeom prst="rect">
            <a:avLst/>
          </a:prstGeom>
        </p:spPr>
      </p:pic>
    </p:spTree>
    <p:extLst>
      <p:ext uri="{BB962C8B-B14F-4D97-AF65-F5344CB8AC3E}">
        <p14:creationId xmlns:p14="http://schemas.microsoft.com/office/powerpoint/2010/main" val="1494408930"/>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Fine Documento">
    <p:spTree>
      <p:nvGrpSpPr>
        <p:cNvPr id="1" name=""/>
        <p:cNvGrpSpPr/>
        <p:nvPr/>
      </p:nvGrpSpPr>
      <p:grpSpPr>
        <a:xfrm>
          <a:off x="0" y="0"/>
          <a:ext cx="0" cy="0"/>
          <a:chOff x="0" y="0"/>
          <a:chExt cx="0" cy="0"/>
        </a:xfrm>
      </p:grpSpPr>
      <p:sp>
        <p:nvSpPr>
          <p:cNvPr id="65" name="Numero diapositiva"/>
          <p:cNvSpPr txBox="1">
            <a:spLocks noGrp="1"/>
          </p:cNvSpPr>
          <p:nvPr>
            <p:ph type="sldNum" sz="quarter" idx="2"/>
          </p:nvPr>
        </p:nvSpPr>
        <p:spPr>
          <a:prstGeom prst="rect">
            <a:avLst/>
          </a:prstGeom>
        </p:spPr>
        <p:txBody>
          <a:bodyPr/>
          <a:lstStyle>
            <a:lvl1pPr>
              <a:defRPr>
                <a:solidFill>
                  <a:srgbClr val="31A836"/>
                </a:solidFill>
              </a:defRPr>
            </a:lvl1pPr>
          </a:lstStyle>
          <a:p>
            <a:fld id="{C707DB79-51A1-4F21-AA9C-A1705C1A2D61}" type="slidenum">
              <a:rPr lang="it-IT" smtClean="0"/>
              <a:pPr/>
              <a:t>‹N›</a:t>
            </a:fld>
            <a:endParaRPr lang="it-IT"/>
          </a:p>
        </p:txBody>
      </p:sp>
      <p:pic>
        <p:nvPicPr>
          <p:cNvPr id="3" name="Immagine 2">
            <a:extLst>
              <a:ext uri="{FF2B5EF4-FFF2-40B4-BE49-F238E27FC236}">
                <a16:creationId xmlns:a16="http://schemas.microsoft.com/office/drawing/2014/main" id="{91A56850-7686-4A17-98DE-D2F820C91DD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4972501" y="1305945"/>
            <a:ext cx="2246999" cy="1554258"/>
          </a:xfrm>
          <a:prstGeom prst="rect">
            <a:avLst/>
          </a:prstGeom>
          <a:ln>
            <a:noFill/>
          </a:ln>
        </p:spPr>
      </p:pic>
      <p:pic>
        <p:nvPicPr>
          <p:cNvPr id="8" name="Immagine 7">
            <a:extLst>
              <a:ext uri="{FF2B5EF4-FFF2-40B4-BE49-F238E27FC236}">
                <a16:creationId xmlns:a16="http://schemas.microsoft.com/office/drawing/2014/main" id="{56D2924E-F6F6-4951-A104-2CF2DBBAB5E7}"/>
              </a:ext>
            </a:extLst>
          </p:cNvPr>
          <p:cNvPicPr>
            <a:picLocks noChangeAspect="1"/>
          </p:cNvPicPr>
          <p:nvPr userDrawn="1"/>
        </p:nvPicPr>
        <p:blipFill>
          <a:blip r:embed="rId3" cstate="print"/>
          <a:stretch>
            <a:fillRect/>
          </a:stretch>
        </p:blipFill>
        <p:spPr>
          <a:xfrm>
            <a:off x="1715644" y="3429000"/>
            <a:ext cx="8760711" cy="2255716"/>
          </a:xfrm>
          <a:prstGeom prst="rect">
            <a:avLst/>
          </a:prstGeom>
        </p:spPr>
      </p:pic>
      <p:sp>
        <p:nvSpPr>
          <p:cNvPr id="5" name="Rettangolo 4">
            <a:extLst>
              <a:ext uri="{FF2B5EF4-FFF2-40B4-BE49-F238E27FC236}">
                <a16:creationId xmlns:a16="http://schemas.microsoft.com/office/drawing/2014/main" id="{F3F35266-7B33-454F-B7B9-384A2ACEDC1A}"/>
              </a:ext>
            </a:extLst>
          </p:cNvPr>
          <p:cNvSpPr/>
          <p:nvPr userDrawn="1"/>
        </p:nvSpPr>
        <p:spPr>
          <a:xfrm>
            <a:off x="-1" y="-6927"/>
            <a:ext cx="324000" cy="6876000"/>
          </a:xfrm>
          <a:prstGeom prst="rect">
            <a:avLst/>
          </a:prstGeom>
          <a:gradFill flip="none" rotWithShape="1">
            <a:gsLst>
              <a:gs pos="34000">
                <a:srgbClr val="8FD092"/>
              </a:gs>
              <a:gs pos="0">
                <a:srgbClr val="31A836"/>
              </a:gs>
              <a:gs pos="100000">
                <a:schemeClr val="bg1"/>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Tree>
    <p:extLst>
      <p:ext uri="{BB962C8B-B14F-4D97-AF65-F5344CB8AC3E}">
        <p14:creationId xmlns:p14="http://schemas.microsoft.com/office/powerpoint/2010/main" val="294023651"/>
      </p:ext>
    </p:extLst>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Diapositiva titolo">
    <p:spTree>
      <p:nvGrpSpPr>
        <p:cNvPr id="1" name=""/>
        <p:cNvGrpSpPr/>
        <p:nvPr/>
      </p:nvGrpSpPr>
      <p:grpSpPr>
        <a:xfrm>
          <a:off x="0" y="0"/>
          <a:ext cx="0" cy="0"/>
          <a:chOff x="0" y="0"/>
          <a:chExt cx="0" cy="0"/>
        </a:xfrm>
      </p:grpSpPr>
      <p:pic>
        <p:nvPicPr>
          <p:cNvPr id="13" name="Immagine 12" descr="Immagine che contiene testo, Carattere, logo, Elementi grafici&#10;&#10;Descrizione generata automaticamente">
            <a:extLst>
              <a:ext uri="{FF2B5EF4-FFF2-40B4-BE49-F238E27FC236}">
                <a16:creationId xmlns:a16="http://schemas.microsoft.com/office/drawing/2014/main" id="{EA8CB037-DB62-FA18-C6BF-08A287175A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931" y="1920586"/>
            <a:ext cx="6398080" cy="3640574"/>
          </a:xfrm>
          <a:prstGeom prst="rect">
            <a:avLst/>
          </a:prstGeom>
        </p:spPr>
      </p:pic>
      <p:sp>
        <p:nvSpPr>
          <p:cNvPr id="2" name="Rettangolo 1">
            <a:extLst>
              <a:ext uri="{FF2B5EF4-FFF2-40B4-BE49-F238E27FC236}">
                <a16:creationId xmlns:a16="http://schemas.microsoft.com/office/drawing/2014/main" id="{7EEED00A-3027-7D98-F9B8-0D666F11C016}"/>
              </a:ext>
            </a:extLst>
          </p:cNvPr>
          <p:cNvSpPr/>
          <p:nvPr userDrawn="1"/>
        </p:nvSpPr>
        <p:spPr>
          <a:xfrm>
            <a:off x="0" y="-1"/>
            <a:ext cx="12192000" cy="1207699"/>
          </a:xfrm>
          <a:prstGeom prst="rect">
            <a:avLst/>
          </a:prstGeom>
          <a:solidFill>
            <a:srgbClr val="A3CD9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60350663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apositiva titolo">
    <p:spTree>
      <p:nvGrpSpPr>
        <p:cNvPr id="1" name=""/>
        <p:cNvGrpSpPr/>
        <p:nvPr/>
      </p:nvGrpSpPr>
      <p:grpSpPr>
        <a:xfrm>
          <a:off x="0" y="0"/>
          <a:ext cx="0" cy="0"/>
          <a:chOff x="0" y="0"/>
          <a:chExt cx="0" cy="0"/>
        </a:xfrm>
      </p:grpSpPr>
      <p:pic>
        <p:nvPicPr>
          <p:cNvPr id="13" name="Immagine 12" descr="Immagine che contiene testo, Carattere, logo, Elementi grafici&#10;&#10;Descrizione generata automaticamente">
            <a:extLst>
              <a:ext uri="{FF2B5EF4-FFF2-40B4-BE49-F238E27FC236}">
                <a16:creationId xmlns:a16="http://schemas.microsoft.com/office/drawing/2014/main" id="{EA8CB037-DB62-FA18-C6BF-08A287175A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28931" y="1920586"/>
            <a:ext cx="6398080" cy="3640574"/>
          </a:xfrm>
          <a:prstGeom prst="rect">
            <a:avLst/>
          </a:prstGeom>
        </p:spPr>
      </p:pic>
      <p:sp>
        <p:nvSpPr>
          <p:cNvPr id="2" name="Rettangolo 1">
            <a:extLst>
              <a:ext uri="{FF2B5EF4-FFF2-40B4-BE49-F238E27FC236}">
                <a16:creationId xmlns:a16="http://schemas.microsoft.com/office/drawing/2014/main" id="{7EEED00A-3027-7D98-F9B8-0D666F11C016}"/>
              </a:ext>
            </a:extLst>
          </p:cNvPr>
          <p:cNvSpPr/>
          <p:nvPr userDrawn="1"/>
        </p:nvSpPr>
        <p:spPr>
          <a:xfrm>
            <a:off x="0" y="-1"/>
            <a:ext cx="12192000" cy="1207699"/>
          </a:xfrm>
          <a:prstGeom prst="rect">
            <a:avLst/>
          </a:prstGeom>
          <a:solidFill>
            <a:srgbClr val="A3CD9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8519555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Sommario">
    <p:spTree>
      <p:nvGrpSpPr>
        <p:cNvPr id="1" name=""/>
        <p:cNvGrpSpPr/>
        <p:nvPr/>
      </p:nvGrpSpPr>
      <p:grpSpPr>
        <a:xfrm>
          <a:off x="0" y="0"/>
          <a:ext cx="0" cy="0"/>
          <a:chOff x="0" y="0"/>
          <a:chExt cx="0" cy="0"/>
        </a:xfrm>
      </p:grpSpPr>
      <p:pic>
        <p:nvPicPr>
          <p:cNvPr id="6" name="Immagine 5">
            <a:extLst>
              <a:ext uri="{FF2B5EF4-FFF2-40B4-BE49-F238E27FC236}">
                <a16:creationId xmlns:a16="http://schemas.microsoft.com/office/drawing/2014/main" id="{97F025E0-C098-478B-A7CA-910B41DECEE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0" y="5995086"/>
            <a:ext cx="987135" cy="682805"/>
          </a:xfrm>
          <a:prstGeom prst="rect">
            <a:avLst/>
          </a:prstGeom>
        </p:spPr>
      </p:pic>
      <p:sp>
        <p:nvSpPr>
          <p:cNvPr id="7" name="Rettangolo 6">
            <a:extLst>
              <a:ext uri="{FF2B5EF4-FFF2-40B4-BE49-F238E27FC236}">
                <a16:creationId xmlns:a16="http://schemas.microsoft.com/office/drawing/2014/main" id="{F67D8C89-739B-4A80-BE90-942C2345C9A5}"/>
              </a:ext>
            </a:extLst>
          </p:cNvPr>
          <p:cNvSpPr/>
          <p:nvPr userDrawn="1"/>
        </p:nvSpPr>
        <p:spPr>
          <a:xfrm>
            <a:off x="-1" y="-6927"/>
            <a:ext cx="324000" cy="6876000"/>
          </a:xfrm>
          <a:prstGeom prst="rect">
            <a:avLst/>
          </a:prstGeom>
          <a:gradFill flip="none" rotWithShape="1">
            <a:gsLst>
              <a:gs pos="34000">
                <a:srgbClr val="8FD092"/>
              </a:gs>
              <a:gs pos="0">
                <a:srgbClr val="31A836"/>
              </a:gs>
              <a:gs pos="100000">
                <a:schemeClr val="bg1"/>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8" name="Numero diapositiva">
            <a:extLst>
              <a:ext uri="{FF2B5EF4-FFF2-40B4-BE49-F238E27FC236}">
                <a16:creationId xmlns:a16="http://schemas.microsoft.com/office/drawing/2014/main" id="{3A7BABA7-035C-4E17-BB25-AA6167292261}"/>
              </a:ext>
            </a:extLst>
          </p:cNvPr>
          <p:cNvSpPr txBox="1">
            <a:spLocks/>
          </p:cNvSpPr>
          <p:nvPr userDrawn="1"/>
        </p:nvSpPr>
        <p:spPr>
          <a:xfrm>
            <a:off x="595168" y="6477000"/>
            <a:ext cx="498764" cy="256480"/>
          </a:xfrm>
          <a:prstGeom prst="rect">
            <a:avLst/>
          </a:prstGeom>
          <a:ln w="12700">
            <a:miter lim="400000"/>
          </a:ln>
        </p:spPr>
        <p:txBody>
          <a:bodyPr wrap="square" lIns="50800" tIns="50800" rIns="50800" bIns="50800">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ctr" defTabSz="825500" rtl="0" fontAlgn="auto" latinLnBrk="0" hangingPunct="0">
              <a:lnSpc>
                <a:spcPct val="100000"/>
              </a:lnSpc>
              <a:spcBef>
                <a:spcPts val="0"/>
              </a:spcBef>
              <a:spcAft>
                <a:spcPts val="0"/>
              </a:spcAft>
              <a:buClrTx/>
              <a:buSzTx/>
              <a:buFontTx/>
              <a:buNone/>
              <a:tabLst/>
              <a:defRPr kumimoji="0" sz="1000" b="0" i="0" u="none" strike="noStrike" cap="none" spc="0" normalizeH="0" baseline="0">
                <a:ln>
                  <a:noFill/>
                </a:ln>
                <a:solidFill>
                  <a:srgbClr val="31A836"/>
                </a:solidFill>
                <a:effectLst/>
                <a:uFillTx/>
                <a:latin typeface="Helvetica Neue Light"/>
                <a:ea typeface="Helvetica Neue Light"/>
                <a:cs typeface="Helvetica Neue Light"/>
                <a:sym typeface="Helvetica Neue Light"/>
              </a:defRPr>
            </a:lvl1pPr>
            <a:lvl2pPr marL="0" marR="0" indent="2286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C707DB79-51A1-4F21-AA9C-A1705C1A2D61}" type="slidenum">
              <a:rPr lang="it-IT" smtClean="0"/>
              <a:pPr/>
              <a:t>‹N›</a:t>
            </a:fld>
            <a:endParaRPr lang="it-IT"/>
          </a:p>
        </p:txBody>
      </p:sp>
      <p:sp>
        <p:nvSpPr>
          <p:cNvPr id="9" name="Titolo Testo">
            <a:extLst>
              <a:ext uri="{FF2B5EF4-FFF2-40B4-BE49-F238E27FC236}">
                <a16:creationId xmlns:a16="http://schemas.microsoft.com/office/drawing/2014/main" id="{4328908C-02B3-4C9F-AE03-C06465402003}"/>
              </a:ext>
            </a:extLst>
          </p:cNvPr>
          <p:cNvSpPr txBox="1">
            <a:spLocks noGrp="1"/>
          </p:cNvSpPr>
          <p:nvPr>
            <p:ph type="body" sz="quarter" idx="23" hasCustomPrompt="1"/>
          </p:nvPr>
        </p:nvSpPr>
        <p:spPr>
          <a:xfrm>
            <a:off x="592138" y="368872"/>
            <a:ext cx="9646372" cy="967279"/>
          </a:xfrm>
          <a:prstGeom prst="rect">
            <a:avLst/>
          </a:prstGeom>
        </p:spPr>
        <p:txBody>
          <a:bodyPr lIns="0" tIns="0" rIns="0" bIns="0" anchor="ctr">
            <a:noAutofit/>
          </a:bodyPr>
          <a:lstStyle>
            <a:lvl1pPr marL="0" indent="0">
              <a:lnSpc>
                <a:spcPct val="80000"/>
              </a:lnSpc>
              <a:spcBef>
                <a:spcPts val="0"/>
              </a:spcBef>
              <a:buSzTx/>
              <a:buNone/>
              <a:defRPr sz="4800" b="1" cap="all">
                <a:solidFill>
                  <a:srgbClr val="245AA6"/>
                </a:solidFill>
                <a:latin typeface="+mj-lt"/>
                <a:ea typeface="TT Norms Pro ExtraBold"/>
                <a:cs typeface="TT Norms Pro ExtraBold"/>
                <a:sym typeface="TT Norms Pro ExtraBold"/>
              </a:defRPr>
            </a:lvl1pPr>
          </a:lstStyle>
          <a:p>
            <a:r>
              <a:rPr lang="it-IT" dirty="0"/>
              <a:t>sommario</a:t>
            </a:r>
            <a:endParaRPr dirty="0"/>
          </a:p>
        </p:txBody>
      </p:sp>
      <p:sp>
        <p:nvSpPr>
          <p:cNvPr id="10" name="Segnaposto testo 3">
            <a:extLst>
              <a:ext uri="{FF2B5EF4-FFF2-40B4-BE49-F238E27FC236}">
                <a16:creationId xmlns:a16="http://schemas.microsoft.com/office/drawing/2014/main" id="{79C5FB66-8300-4F21-BAFF-88D0629015E6}"/>
              </a:ext>
            </a:extLst>
          </p:cNvPr>
          <p:cNvSpPr>
            <a:spLocks noGrp="1"/>
          </p:cNvSpPr>
          <p:nvPr>
            <p:ph type="body" sz="quarter" idx="24"/>
          </p:nvPr>
        </p:nvSpPr>
        <p:spPr>
          <a:xfrm>
            <a:off x="592137" y="1440873"/>
            <a:ext cx="11011045" cy="4872615"/>
          </a:xfrm>
        </p:spPr>
        <p:txBody>
          <a:bodyPr anchor="ctr"/>
          <a:lstStyle>
            <a:lvl1pPr marL="342900" indent="-342900">
              <a:buFont typeface="+mj-lt"/>
              <a:buAutoNum type="arabicPeriod"/>
              <a:defRPr/>
            </a:lvl1pPr>
            <a:lvl2pPr marL="521494" indent="-342900">
              <a:buFont typeface="+mj-lt"/>
              <a:buAutoNum type="arabicPeriod"/>
              <a:defRPr/>
            </a:lvl2pPr>
            <a:lvl3pPr marL="700881" indent="-342900">
              <a:buFont typeface="+mj-lt"/>
              <a:buAutoNum type="arabicPeriod"/>
              <a:defRPr/>
            </a:lvl3pPr>
            <a:lvl4pPr marL="880269" indent="-342900">
              <a:buFont typeface="+mj-lt"/>
              <a:buAutoNum type="arabicPeriod"/>
              <a:defRPr/>
            </a:lvl4pPr>
            <a:lvl5pPr marL="1059656" indent="-342900">
              <a:buFont typeface="+mj-lt"/>
              <a:buAutoNum type="arabicPeriod"/>
              <a:defRPr/>
            </a:lvl5pPr>
          </a:lstStyle>
          <a:p>
            <a:pPr lvl="0"/>
            <a:r>
              <a:rPr lang="it-IT" dirty="0"/>
              <a:t>Fare clic per modificare gli stili del testo dello schema</a:t>
            </a:r>
          </a:p>
          <a:p>
            <a:pPr lvl="0"/>
            <a:r>
              <a:rPr lang="it-IT" dirty="0"/>
              <a:t>Fare clic per modificare gli stili del testo dello schema</a:t>
            </a:r>
          </a:p>
          <a:p>
            <a:pPr marL="342900" marR="0" lvl="0" indent="-342900" algn="l" defTabSz="412750" rtl="0" eaLnBrk="1" fontAlgn="auto" latinLnBrk="0" hangingPunct="1">
              <a:lnSpc>
                <a:spcPct val="100000"/>
              </a:lnSpc>
              <a:spcBef>
                <a:spcPts val="900"/>
              </a:spcBef>
              <a:spcAft>
                <a:spcPts val="0"/>
              </a:spcAft>
              <a:buClr>
                <a:srgbClr val="31A836"/>
              </a:buClr>
              <a:buSzPct val="125000"/>
              <a:buFont typeface="+mj-lt"/>
              <a:buAutoNum type="arabicPeriod"/>
              <a:tabLst/>
              <a:defRPr/>
            </a:pPr>
            <a:r>
              <a:rPr lang="it-IT" dirty="0"/>
              <a:t>Fare clic per modificare gli stili del testo dello schema</a:t>
            </a:r>
          </a:p>
          <a:p>
            <a:pPr lvl="0"/>
            <a:r>
              <a:rPr lang="it-IT" dirty="0"/>
              <a:t>Fare clic per modificare gli stili del testo dello schema</a:t>
            </a:r>
          </a:p>
          <a:p>
            <a:pPr lvl="0"/>
            <a:r>
              <a:rPr lang="it-IT" dirty="0"/>
              <a:t>Fare clic per modificare gli stili del testo dello schema</a:t>
            </a:r>
          </a:p>
          <a:p>
            <a:pPr lvl="0"/>
            <a:r>
              <a:rPr lang="it-IT" dirty="0"/>
              <a:t>Fare clic per modificare gli stili del testo dello schema</a:t>
            </a:r>
          </a:p>
        </p:txBody>
      </p:sp>
    </p:spTree>
    <p:extLst>
      <p:ext uri="{BB962C8B-B14F-4D97-AF65-F5344CB8AC3E}">
        <p14:creationId xmlns:p14="http://schemas.microsoft.com/office/powerpoint/2010/main" val="2036275157"/>
      </p:ext>
    </p:extLst>
  </p:cSld>
  <p:clrMapOvr>
    <a:masterClrMapping/>
  </p:clrMapOvr>
  <p:transition spd="med"/>
  <p:extLst>
    <p:ext uri="{DCECCB84-F9BA-43D5-87BE-67443E8EF086}">
      <p15:sldGuideLst xmlns:p15="http://schemas.microsoft.com/office/powerpoint/2012/main">
        <p15:guide id="1" orient="horz" pos="2160">
          <p15:clr>
            <a:srgbClr val="FBAE40"/>
          </p15:clr>
        </p15:guide>
        <p15:guide id="2" pos="529">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6BC78883-117C-0CA9-9839-6301EC43766E}"/>
              </a:ext>
            </a:extLst>
          </p:cNvPr>
          <p:cNvSpPr>
            <a:spLocks noGrp="1"/>
          </p:cNvSpPr>
          <p:nvPr>
            <p:ph type="ctrTitle"/>
          </p:nvPr>
        </p:nvSpPr>
        <p:spPr>
          <a:xfrm>
            <a:off x="1524000" y="1122363"/>
            <a:ext cx="9144000" cy="2387600"/>
          </a:xfrm>
        </p:spPr>
        <p:txBody>
          <a:bodyPr anchor="b"/>
          <a:lstStyle>
            <a:lvl1pPr algn="ctr">
              <a:defRPr sz="6000"/>
            </a:lvl1pPr>
          </a:lstStyle>
          <a:p>
            <a:r>
              <a:rPr lang="it-IT"/>
              <a:t>Fare clic per modificare lo stile del titolo dello schema</a:t>
            </a:r>
          </a:p>
        </p:txBody>
      </p:sp>
      <p:sp>
        <p:nvSpPr>
          <p:cNvPr id="3" name="Sottotitolo 2">
            <a:extLst>
              <a:ext uri="{FF2B5EF4-FFF2-40B4-BE49-F238E27FC236}">
                <a16:creationId xmlns:a16="http://schemas.microsoft.com/office/drawing/2014/main" id="{A458143B-14AB-4CD5-D83D-513795640BE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it-IT"/>
              <a:t>Fare clic per modificare lo stile del sottotitolo dello schema</a:t>
            </a:r>
          </a:p>
        </p:txBody>
      </p:sp>
      <p:sp>
        <p:nvSpPr>
          <p:cNvPr id="4" name="Segnaposto data 3">
            <a:extLst>
              <a:ext uri="{FF2B5EF4-FFF2-40B4-BE49-F238E27FC236}">
                <a16:creationId xmlns:a16="http://schemas.microsoft.com/office/drawing/2014/main" id="{1732ED16-089F-6156-CB6E-48E8CD4270FB}"/>
              </a:ext>
            </a:extLst>
          </p:cNvPr>
          <p:cNvSpPr>
            <a:spLocks noGrp="1"/>
          </p:cNvSpPr>
          <p:nvPr>
            <p:ph type="dt" sz="half" idx="10"/>
          </p:nvPr>
        </p:nvSpPr>
        <p:spPr/>
        <p:txBody>
          <a:bodyPr/>
          <a:lstStyle/>
          <a:p>
            <a:fld id="{1F13A0D3-46AA-491D-A5BB-0A76BA817A9B}" type="datetimeFigureOut">
              <a:rPr lang="it-IT" smtClean="0"/>
              <a:t>26/09/2023</a:t>
            </a:fld>
            <a:endParaRPr lang="it-IT"/>
          </a:p>
        </p:txBody>
      </p:sp>
      <p:sp>
        <p:nvSpPr>
          <p:cNvPr id="5" name="Segnaposto piè di pagina 4">
            <a:extLst>
              <a:ext uri="{FF2B5EF4-FFF2-40B4-BE49-F238E27FC236}">
                <a16:creationId xmlns:a16="http://schemas.microsoft.com/office/drawing/2014/main" id="{88242C85-01E8-9D81-B6AE-D14FAEFA365A}"/>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6B80777-2357-5AB7-090E-EEFBBBB4EA62}"/>
              </a:ext>
            </a:extLst>
          </p:cNvPr>
          <p:cNvSpPr>
            <a:spLocks noGrp="1"/>
          </p:cNvSpPr>
          <p:nvPr>
            <p:ph type="sldNum" sz="quarter" idx="12"/>
          </p:nvPr>
        </p:nvSpPr>
        <p:spPr/>
        <p:txBody>
          <a:bodyPr/>
          <a:lstStyle/>
          <a:p>
            <a:fld id="{C707DB79-51A1-4F21-AA9C-A1705C1A2D61}" type="slidenum">
              <a:rPr lang="it-IT" smtClean="0"/>
              <a:pPr/>
              <a:t>‹N›</a:t>
            </a:fld>
            <a:endParaRPr lang="it-IT"/>
          </a:p>
        </p:txBody>
      </p:sp>
    </p:spTree>
    <p:extLst>
      <p:ext uri="{BB962C8B-B14F-4D97-AF65-F5344CB8AC3E}">
        <p14:creationId xmlns:p14="http://schemas.microsoft.com/office/powerpoint/2010/main" val="1092710310"/>
      </p:ext>
    </p:extLst>
  </p:cSld>
  <p:clrMapOvr>
    <a:masterClrMapping/>
  </p:clrMapOvr>
  <p:hf hdr="0" ftr="0" dt="0"/>
</p:sldLayout>
</file>

<file path=ppt/slideLayouts/slideLayout21.xml><?xml version="1.0" encoding="utf-8"?>
<p:sldLayout xmlns:a="http://schemas.openxmlformats.org/drawingml/2006/main" xmlns:r="http://schemas.openxmlformats.org/officeDocument/2006/relationships" xmlns:p="http://schemas.openxmlformats.org/presentationml/2006/main" type="obj" preserve="1">
  <p:cSld name="Titolo e contenu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2F61CB26-F007-A690-E07E-E89A5F2E8AA6}"/>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823A8DCD-24C1-E02D-2A50-C30D0FC0CB17}"/>
              </a:ext>
            </a:extLst>
          </p:cNvPr>
          <p:cNvSpPr>
            <a:spLocks noGrp="1"/>
          </p:cNvSpPr>
          <p:nvPr>
            <p:ph idx="1"/>
          </p:nvPr>
        </p:nvSpPr>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D62070A0-6279-1082-76D0-85CEECA5DEDE}"/>
              </a:ext>
            </a:extLst>
          </p:cNvPr>
          <p:cNvSpPr>
            <a:spLocks noGrp="1"/>
          </p:cNvSpPr>
          <p:nvPr>
            <p:ph type="dt" sz="half" idx="10"/>
          </p:nvPr>
        </p:nvSpPr>
        <p:spPr/>
        <p:txBody>
          <a:bodyPr/>
          <a:lstStyle/>
          <a:p>
            <a:fld id="{1F13A0D3-46AA-491D-A5BB-0A76BA817A9B}" type="datetimeFigureOut">
              <a:rPr lang="it-IT" smtClean="0"/>
              <a:t>26/09/2023</a:t>
            </a:fld>
            <a:endParaRPr lang="it-IT"/>
          </a:p>
        </p:txBody>
      </p:sp>
      <p:sp>
        <p:nvSpPr>
          <p:cNvPr id="5" name="Segnaposto piè di pagina 4">
            <a:extLst>
              <a:ext uri="{FF2B5EF4-FFF2-40B4-BE49-F238E27FC236}">
                <a16:creationId xmlns:a16="http://schemas.microsoft.com/office/drawing/2014/main" id="{6DB434E6-86E3-2AA3-0743-30F21B45CB8B}"/>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8DEBEAD7-9037-E47E-14F2-CC272FC4977F}"/>
              </a:ext>
            </a:extLst>
          </p:cNvPr>
          <p:cNvSpPr>
            <a:spLocks noGrp="1"/>
          </p:cNvSpPr>
          <p:nvPr>
            <p:ph type="sldNum" sz="quarter" idx="12"/>
          </p:nvPr>
        </p:nvSpPr>
        <p:spPr/>
        <p:txBody>
          <a:bodyPr/>
          <a:lstStyle/>
          <a:p>
            <a:fld id="{C707DB79-51A1-4F21-AA9C-A1705C1A2D61}" type="slidenum">
              <a:rPr lang="it-IT" smtClean="0"/>
              <a:pPr/>
              <a:t>‹N›</a:t>
            </a:fld>
            <a:endParaRPr lang="it-IT"/>
          </a:p>
        </p:txBody>
      </p:sp>
    </p:spTree>
    <p:extLst>
      <p:ext uri="{BB962C8B-B14F-4D97-AF65-F5344CB8AC3E}">
        <p14:creationId xmlns:p14="http://schemas.microsoft.com/office/powerpoint/2010/main" val="108033333"/>
      </p:ext>
    </p:extLst>
  </p:cSld>
  <p:clrMapOvr>
    <a:masterClrMapping/>
  </p:clrMapOvr>
  <p:hf hdr="0" ftr="0" dt="0"/>
</p:sldLayout>
</file>

<file path=ppt/slideLayouts/slideLayout22.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D5EF04F-8167-2C16-5252-33B5E469F84A}"/>
              </a:ext>
            </a:extLst>
          </p:cNvPr>
          <p:cNvSpPr>
            <a:spLocks noGrp="1"/>
          </p:cNvSpPr>
          <p:nvPr>
            <p:ph type="title"/>
          </p:nvPr>
        </p:nvSpPr>
        <p:spPr>
          <a:xfrm>
            <a:off x="831850" y="1709738"/>
            <a:ext cx="10515600" cy="2852737"/>
          </a:xfrm>
        </p:spPr>
        <p:txBody>
          <a:bodyPr anchor="b"/>
          <a:lstStyle>
            <a:lvl1pPr>
              <a:defRPr sz="6000"/>
            </a:lvl1pPr>
          </a:lstStyle>
          <a:p>
            <a:r>
              <a:rPr lang="it-IT"/>
              <a:t>Fare clic per modificare lo stile del titolo dello schema</a:t>
            </a:r>
          </a:p>
        </p:txBody>
      </p:sp>
      <p:sp>
        <p:nvSpPr>
          <p:cNvPr id="3" name="Segnaposto testo 2">
            <a:extLst>
              <a:ext uri="{FF2B5EF4-FFF2-40B4-BE49-F238E27FC236}">
                <a16:creationId xmlns:a16="http://schemas.microsoft.com/office/drawing/2014/main" id="{5C8386ED-85D2-6B5E-1C9F-BE23889CC14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it-IT"/>
              <a:t>Fare clic per modificare gli stili del testo dello schema</a:t>
            </a:r>
          </a:p>
        </p:txBody>
      </p:sp>
      <p:sp>
        <p:nvSpPr>
          <p:cNvPr id="4" name="Segnaposto data 3">
            <a:extLst>
              <a:ext uri="{FF2B5EF4-FFF2-40B4-BE49-F238E27FC236}">
                <a16:creationId xmlns:a16="http://schemas.microsoft.com/office/drawing/2014/main" id="{E9A9205A-1320-A99B-1D04-C4E50494F678}"/>
              </a:ext>
            </a:extLst>
          </p:cNvPr>
          <p:cNvSpPr>
            <a:spLocks noGrp="1"/>
          </p:cNvSpPr>
          <p:nvPr>
            <p:ph type="dt" sz="half" idx="10"/>
          </p:nvPr>
        </p:nvSpPr>
        <p:spPr/>
        <p:txBody>
          <a:bodyPr/>
          <a:lstStyle/>
          <a:p>
            <a:fld id="{1F13A0D3-46AA-491D-A5BB-0A76BA817A9B}" type="datetimeFigureOut">
              <a:rPr lang="it-IT" smtClean="0"/>
              <a:t>26/09/2023</a:t>
            </a:fld>
            <a:endParaRPr lang="it-IT"/>
          </a:p>
        </p:txBody>
      </p:sp>
      <p:sp>
        <p:nvSpPr>
          <p:cNvPr id="5" name="Segnaposto piè di pagina 4">
            <a:extLst>
              <a:ext uri="{FF2B5EF4-FFF2-40B4-BE49-F238E27FC236}">
                <a16:creationId xmlns:a16="http://schemas.microsoft.com/office/drawing/2014/main" id="{9DFBB811-8474-3881-CF01-7106D5152412}"/>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6E504C29-3EFC-3BE3-C7EF-85425B25A372}"/>
              </a:ext>
            </a:extLst>
          </p:cNvPr>
          <p:cNvSpPr>
            <a:spLocks noGrp="1"/>
          </p:cNvSpPr>
          <p:nvPr>
            <p:ph type="sldNum" sz="quarter" idx="12"/>
          </p:nvPr>
        </p:nvSpPr>
        <p:spPr/>
        <p:txBody>
          <a:bodyPr/>
          <a:lstStyle/>
          <a:p>
            <a:fld id="{C707DB79-51A1-4F21-AA9C-A1705C1A2D61}" type="slidenum">
              <a:rPr lang="it-IT" smtClean="0"/>
              <a:pPr/>
              <a:t>‹N›</a:t>
            </a:fld>
            <a:endParaRPr lang="it-IT"/>
          </a:p>
        </p:txBody>
      </p:sp>
    </p:spTree>
    <p:extLst>
      <p:ext uri="{BB962C8B-B14F-4D97-AF65-F5344CB8AC3E}">
        <p14:creationId xmlns:p14="http://schemas.microsoft.com/office/powerpoint/2010/main" val="3317471291"/>
      </p:ext>
    </p:extLst>
  </p:cSld>
  <p:clrMapOvr>
    <a:masterClrMapping/>
  </p:clrMapOvr>
  <p:hf hdr="0" ftr="0" dt="0"/>
</p:sldLayout>
</file>

<file path=ppt/slideLayouts/slideLayout23.xml><?xml version="1.0" encoding="utf-8"?>
<p:sldLayout xmlns:a="http://schemas.openxmlformats.org/drawingml/2006/main" xmlns:r="http://schemas.openxmlformats.org/officeDocument/2006/relationships" xmlns:p="http://schemas.openxmlformats.org/presentationml/2006/main" type="twoObj" preserve="1">
  <p:cSld name="Due contenuti">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939C03B-9DC9-CC93-9067-0172B2AD20C0}"/>
              </a:ext>
            </a:extLst>
          </p:cNvPr>
          <p:cNvSpPr>
            <a:spLocks noGrp="1"/>
          </p:cNvSpPr>
          <p:nvPr>
            <p:ph type="title"/>
          </p:nvPr>
        </p:nvSpPr>
        <p:spPr/>
        <p:txBody>
          <a:body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5997DD89-0EAB-E836-0031-8F6F55EF9348}"/>
              </a:ext>
            </a:extLst>
          </p:cNvPr>
          <p:cNvSpPr>
            <a:spLocks noGrp="1"/>
          </p:cNvSpPr>
          <p:nvPr>
            <p:ph sz="half" idx="1"/>
          </p:nvPr>
        </p:nvSpPr>
        <p:spPr>
          <a:xfrm>
            <a:off x="838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contenuto 3">
            <a:extLst>
              <a:ext uri="{FF2B5EF4-FFF2-40B4-BE49-F238E27FC236}">
                <a16:creationId xmlns:a16="http://schemas.microsoft.com/office/drawing/2014/main" id="{31C7A06E-7A47-00C1-7A33-1A64BFD03539}"/>
              </a:ext>
            </a:extLst>
          </p:cNvPr>
          <p:cNvSpPr>
            <a:spLocks noGrp="1"/>
          </p:cNvSpPr>
          <p:nvPr>
            <p:ph sz="half" idx="2"/>
          </p:nvPr>
        </p:nvSpPr>
        <p:spPr>
          <a:xfrm>
            <a:off x="6172200" y="1825625"/>
            <a:ext cx="5181600" cy="435133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data 4">
            <a:extLst>
              <a:ext uri="{FF2B5EF4-FFF2-40B4-BE49-F238E27FC236}">
                <a16:creationId xmlns:a16="http://schemas.microsoft.com/office/drawing/2014/main" id="{651C31F7-4F73-B234-64EE-6F9FFD8CBCF1}"/>
              </a:ext>
            </a:extLst>
          </p:cNvPr>
          <p:cNvSpPr>
            <a:spLocks noGrp="1"/>
          </p:cNvSpPr>
          <p:nvPr>
            <p:ph type="dt" sz="half" idx="10"/>
          </p:nvPr>
        </p:nvSpPr>
        <p:spPr/>
        <p:txBody>
          <a:bodyPr/>
          <a:lstStyle/>
          <a:p>
            <a:fld id="{1F13A0D3-46AA-491D-A5BB-0A76BA817A9B}" type="datetimeFigureOut">
              <a:rPr lang="it-IT" smtClean="0"/>
              <a:t>26/09/2023</a:t>
            </a:fld>
            <a:endParaRPr lang="it-IT"/>
          </a:p>
        </p:txBody>
      </p:sp>
      <p:sp>
        <p:nvSpPr>
          <p:cNvPr id="6" name="Segnaposto piè di pagina 5">
            <a:extLst>
              <a:ext uri="{FF2B5EF4-FFF2-40B4-BE49-F238E27FC236}">
                <a16:creationId xmlns:a16="http://schemas.microsoft.com/office/drawing/2014/main" id="{CDAB2459-DDE8-CDD9-01D3-BC853F3225E4}"/>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E1447A05-86D5-047C-6D52-ED8788E46D6E}"/>
              </a:ext>
            </a:extLst>
          </p:cNvPr>
          <p:cNvSpPr>
            <a:spLocks noGrp="1"/>
          </p:cNvSpPr>
          <p:nvPr>
            <p:ph type="sldNum" sz="quarter" idx="12"/>
          </p:nvPr>
        </p:nvSpPr>
        <p:spPr/>
        <p:txBody>
          <a:bodyPr/>
          <a:lstStyle/>
          <a:p>
            <a:fld id="{C707DB79-51A1-4F21-AA9C-A1705C1A2D61}" type="slidenum">
              <a:rPr lang="it-IT" smtClean="0"/>
              <a:pPr/>
              <a:t>‹N›</a:t>
            </a:fld>
            <a:endParaRPr lang="it-IT"/>
          </a:p>
        </p:txBody>
      </p:sp>
    </p:spTree>
    <p:extLst>
      <p:ext uri="{BB962C8B-B14F-4D97-AF65-F5344CB8AC3E}">
        <p14:creationId xmlns:p14="http://schemas.microsoft.com/office/powerpoint/2010/main" val="3224035906"/>
      </p:ext>
    </p:extLst>
  </p:cSld>
  <p:clrMapOvr>
    <a:masterClrMapping/>
  </p:clrMapOvr>
  <p:hf hdr="0" ftr="0" dt="0"/>
</p:sldLayout>
</file>

<file path=ppt/slideLayouts/slideLayout24.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E11C2923-4D76-3710-A3FC-8423BA5846BC}"/>
              </a:ext>
            </a:extLst>
          </p:cNvPr>
          <p:cNvSpPr>
            <a:spLocks noGrp="1"/>
          </p:cNvSpPr>
          <p:nvPr>
            <p:ph type="title"/>
          </p:nvPr>
        </p:nvSpPr>
        <p:spPr>
          <a:xfrm>
            <a:off x="839788" y="365125"/>
            <a:ext cx="10515600" cy="1325563"/>
          </a:xfrm>
        </p:spPr>
        <p:txBody>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B7D101B2-F486-F5B6-DBB2-7BE254F77BB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4" name="Segnaposto contenuto 3">
            <a:extLst>
              <a:ext uri="{FF2B5EF4-FFF2-40B4-BE49-F238E27FC236}">
                <a16:creationId xmlns:a16="http://schemas.microsoft.com/office/drawing/2014/main" id="{8F94B9A9-597F-88C2-14BF-B47715A43A1A}"/>
              </a:ext>
            </a:extLst>
          </p:cNvPr>
          <p:cNvSpPr>
            <a:spLocks noGrp="1"/>
          </p:cNvSpPr>
          <p:nvPr>
            <p:ph sz="half" idx="2"/>
          </p:nvPr>
        </p:nvSpPr>
        <p:spPr>
          <a:xfrm>
            <a:off x="839788" y="2505075"/>
            <a:ext cx="5157787"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testo 4">
            <a:extLst>
              <a:ext uri="{FF2B5EF4-FFF2-40B4-BE49-F238E27FC236}">
                <a16:creationId xmlns:a16="http://schemas.microsoft.com/office/drawing/2014/main" id="{0CFD6D46-DFB8-BF0E-94DD-ED88D0DE7DB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a:t>Fare clic per modificare gli stili del testo dello schema</a:t>
            </a:r>
          </a:p>
        </p:txBody>
      </p:sp>
      <p:sp>
        <p:nvSpPr>
          <p:cNvPr id="6" name="Segnaposto contenuto 5">
            <a:extLst>
              <a:ext uri="{FF2B5EF4-FFF2-40B4-BE49-F238E27FC236}">
                <a16:creationId xmlns:a16="http://schemas.microsoft.com/office/drawing/2014/main" id="{FE5D284E-83EE-9526-0CF2-EC24BC98D3A4}"/>
              </a:ext>
            </a:extLst>
          </p:cNvPr>
          <p:cNvSpPr>
            <a:spLocks noGrp="1"/>
          </p:cNvSpPr>
          <p:nvPr>
            <p:ph sz="quarter" idx="4"/>
          </p:nvPr>
        </p:nvSpPr>
        <p:spPr>
          <a:xfrm>
            <a:off x="6172200" y="2505075"/>
            <a:ext cx="5183188" cy="36845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Segnaposto data 6">
            <a:extLst>
              <a:ext uri="{FF2B5EF4-FFF2-40B4-BE49-F238E27FC236}">
                <a16:creationId xmlns:a16="http://schemas.microsoft.com/office/drawing/2014/main" id="{978E4EA4-0EF0-836A-C982-AEE8A22991C0}"/>
              </a:ext>
            </a:extLst>
          </p:cNvPr>
          <p:cNvSpPr>
            <a:spLocks noGrp="1"/>
          </p:cNvSpPr>
          <p:nvPr>
            <p:ph type="dt" sz="half" idx="10"/>
          </p:nvPr>
        </p:nvSpPr>
        <p:spPr/>
        <p:txBody>
          <a:bodyPr/>
          <a:lstStyle/>
          <a:p>
            <a:fld id="{1F13A0D3-46AA-491D-A5BB-0A76BA817A9B}" type="datetimeFigureOut">
              <a:rPr lang="it-IT" smtClean="0"/>
              <a:t>26/09/2023</a:t>
            </a:fld>
            <a:endParaRPr lang="it-IT"/>
          </a:p>
        </p:txBody>
      </p:sp>
      <p:sp>
        <p:nvSpPr>
          <p:cNvPr id="8" name="Segnaposto piè di pagina 7">
            <a:extLst>
              <a:ext uri="{FF2B5EF4-FFF2-40B4-BE49-F238E27FC236}">
                <a16:creationId xmlns:a16="http://schemas.microsoft.com/office/drawing/2014/main" id="{974F4F3D-7780-ACFF-5A13-3E7B334D2C5A}"/>
              </a:ext>
            </a:extLst>
          </p:cNvPr>
          <p:cNvSpPr>
            <a:spLocks noGrp="1"/>
          </p:cNvSpPr>
          <p:nvPr>
            <p:ph type="ftr" sz="quarter" idx="11"/>
          </p:nvPr>
        </p:nvSpPr>
        <p:spPr/>
        <p:txBody>
          <a:bodyPr/>
          <a:lstStyle/>
          <a:p>
            <a:endParaRPr lang="it-IT"/>
          </a:p>
        </p:txBody>
      </p:sp>
      <p:sp>
        <p:nvSpPr>
          <p:cNvPr id="9" name="Segnaposto numero diapositiva 8">
            <a:extLst>
              <a:ext uri="{FF2B5EF4-FFF2-40B4-BE49-F238E27FC236}">
                <a16:creationId xmlns:a16="http://schemas.microsoft.com/office/drawing/2014/main" id="{7B87C916-5951-DA11-235E-0CA81296AC34}"/>
              </a:ext>
            </a:extLst>
          </p:cNvPr>
          <p:cNvSpPr>
            <a:spLocks noGrp="1"/>
          </p:cNvSpPr>
          <p:nvPr>
            <p:ph type="sldNum" sz="quarter" idx="12"/>
          </p:nvPr>
        </p:nvSpPr>
        <p:spPr/>
        <p:txBody>
          <a:bodyPr/>
          <a:lstStyle/>
          <a:p>
            <a:fld id="{C707DB79-51A1-4F21-AA9C-A1705C1A2D61}" type="slidenum">
              <a:rPr lang="it-IT" smtClean="0"/>
              <a:pPr/>
              <a:t>‹N›</a:t>
            </a:fld>
            <a:endParaRPr lang="it-IT"/>
          </a:p>
        </p:txBody>
      </p:sp>
    </p:spTree>
    <p:extLst>
      <p:ext uri="{BB962C8B-B14F-4D97-AF65-F5344CB8AC3E}">
        <p14:creationId xmlns:p14="http://schemas.microsoft.com/office/powerpoint/2010/main" val="3818704975"/>
      </p:ext>
    </p:extLst>
  </p:cSld>
  <p:clrMapOvr>
    <a:masterClrMapping/>
  </p:clrMapOvr>
  <p:hf hdr="0" ftr="0" dt="0"/>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01A0704-2260-9810-B1BC-1BD9FB17B43D}"/>
              </a:ext>
            </a:extLst>
          </p:cNvPr>
          <p:cNvSpPr>
            <a:spLocks noGrp="1"/>
          </p:cNvSpPr>
          <p:nvPr>
            <p:ph type="title"/>
          </p:nvPr>
        </p:nvSpPr>
        <p:spPr/>
        <p:txBody>
          <a:bodyPr/>
          <a:lstStyle/>
          <a:p>
            <a:r>
              <a:rPr lang="it-IT"/>
              <a:t>Fare clic per modificare lo stile del titolo dello schema</a:t>
            </a:r>
          </a:p>
        </p:txBody>
      </p:sp>
      <p:sp>
        <p:nvSpPr>
          <p:cNvPr id="3" name="Segnaposto data 2">
            <a:extLst>
              <a:ext uri="{FF2B5EF4-FFF2-40B4-BE49-F238E27FC236}">
                <a16:creationId xmlns:a16="http://schemas.microsoft.com/office/drawing/2014/main" id="{41CBEB4F-7002-EEB1-943F-59E7BF3E8AB8}"/>
              </a:ext>
            </a:extLst>
          </p:cNvPr>
          <p:cNvSpPr>
            <a:spLocks noGrp="1"/>
          </p:cNvSpPr>
          <p:nvPr>
            <p:ph type="dt" sz="half" idx="10"/>
          </p:nvPr>
        </p:nvSpPr>
        <p:spPr/>
        <p:txBody>
          <a:bodyPr/>
          <a:lstStyle/>
          <a:p>
            <a:fld id="{1F13A0D3-46AA-491D-A5BB-0A76BA817A9B}" type="datetimeFigureOut">
              <a:rPr lang="it-IT" smtClean="0"/>
              <a:t>26/09/2023</a:t>
            </a:fld>
            <a:endParaRPr lang="it-IT"/>
          </a:p>
        </p:txBody>
      </p:sp>
      <p:sp>
        <p:nvSpPr>
          <p:cNvPr id="4" name="Segnaposto piè di pagina 3">
            <a:extLst>
              <a:ext uri="{FF2B5EF4-FFF2-40B4-BE49-F238E27FC236}">
                <a16:creationId xmlns:a16="http://schemas.microsoft.com/office/drawing/2014/main" id="{30D38BDF-74C4-7D7F-28D1-4FFA23840DE9}"/>
              </a:ext>
            </a:extLst>
          </p:cNvPr>
          <p:cNvSpPr>
            <a:spLocks noGrp="1"/>
          </p:cNvSpPr>
          <p:nvPr>
            <p:ph type="ftr" sz="quarter" idx="11"/>
          </p:nvPr>
        </p:nvSpPr>
        <p:spPr/>
        <p:txBody>
          <a:bodyPr/>
          <a:lstStyle/>
          <a:p>
            <a:endParaRPr lang="it-IT"/>
          </a:p>
        </p:txBody>
      </p:sp>
      <p:sp>
        <p:nvSpPr>
          <p:cNvPr id="5" name="Segnaposto numero diapositiva 4">
            <a:extLst>
              <a:ext uri="{FF2B5EF4-FFF2-40B4-BE49-F238E27FC236}">
                <a16:creationId xmlns:a16="http://schemas.microsoft.com/office/drawing/2014/main" id="{804F34D6-FAA0-91CB-0D5B-ADF4B3CBDADF}"/>
              </a:ext>
            </a:extLst>
          </p:cNvPr>
          <p:cNvSpPr>
            <a:spLocks noGrp="1"/>
          </p:cNvSpPr>
          <p:nvPr>
            <p:ph type="sldNum" sz="quarter" idx="12"/>
          </p:nvPr>
        </p:nvSpPr>
        <p:spPr/>
        <p:txBody>
          <a:bodyPr/>
          <a:lstStyle/>
          <a:p>
            <a:fld id="{C707DB79-51A1-4F21-AA9C-A1705C1A2D61}" type="slidenum">
              <a:rPr lang="it-IT" smtClean="0"/>
              <a:pPr/>
              <a:t>‹N›</a:t>
            </a:fld>
            <a:endParaRPr lang="it-IT"/>
          </a:p>
        </p:txBody>
      </p:sp>
    </p:spTree>
    <p:extLst>
      <p:ext uri="{BB962C8B-B14F-4D97-AF65-F5344CB8AC3E}">
        <p14:creationId xmlns:p14="http://schemas.microsoft.com/office/powerpoint/2010/main" val="1106022289"/>
      </p:ext>
    </p:extLst>
  </p:cSld>
  <p:clrMapOvr>
    <a:masterClrMapping/>
  </p:clrMapOvr>
  <p:hf hdr="0" ftr="0" dt="0"/>
</p:sldLayout>
</file>

<file path=ppt/slideLayouts/slideLayout26.xml><?xml version="1.0" encoding="utf-8"?>
<p:sldLayout xmlns:a="http://schemas.openxmlformats.org/drawingml/2006/main" xmlns:r="http://schemas.openxmlformats.org/officeDocument/2006/relationships" xmlns:p="http://schemas.openxmlformats.org/presentationml/2006/main" type="blank" preserve="1">
  <p:cSld name="Vuota">
    <p:spTree>
      <p:nvGrpSpPr>
        <p:cNvPr id="1" name=""/>
        <p:cNvGrpSpPr/>
        <p:nvPr/>
      </p:nvGrpSpPr>
      <p:grpSpPr>
        <a:xfrm>
          <a:off x="0" y="0"/>
          <a:ext cx="0" cy="0"/>
          <a:chOff x="0" y="0"/>
          <a:chExt cx="0" cy="0"/>
        </a:xfrm>
      </p:grpSpPr>
      <p:sp>
        <p:nvSpPr>
          <p:cNvPr id="2" name="Segnaposto data 1">
            <a:extLst>
              <a:ext uri="{FF2B5EF4-FFF2-40B4-BE49-F238E27FC236}">
                <a16:creationId xmlns:a16="http://schemas.microsoft.com/office/drawing/2014/main" id="{F5097980-787E-EB19-7781-F35CC3BC4233}"/>
              </a:ext>
            </a:extLst>
          </p:cNvPr>
          <p:cNvSpPr>
            <a:spLocks noGrp="1"/>
          </p:cNvSpPr>
          <p:nvPr>
            <p:ph type="dt" sz="half" idx="10"/>
          </p:nvPr>
        </p:nvSpPr>
        <p:spPr/>
        <p:txBody>
          <a:bodyPr/>
          <a:lstStyle/>
          <a:p>
            <a:fld id="{1F13A0D3-46AA-491D-A5BB-0A76BA817A9B}" type="datetimeFigureOut">
              <a:rPr lang="it-IT" smtClean="0"/>
              <a:t>26/09/2023</a:t>
            </a:fld>
            <a:endParaRPr lang="it-IT"/>
          </a:p>
        </p:txBody>
      </p:sp>
      <p:sp>
        <p:nvSpPr>
          <p:cNvPr id="3" name="Segnaposto piè di pagina 2">
            <a:extLst>
              <a:ext uri="{FF2B5EF4-FFF2-40B4-BE49-F238E27FC236}">
                <a16:creationId xmlns:a16="http://schemas.microsoft.com/office/drawing/2014/main" id="{D2F48303-AF67-1917-0310-D62F7503488F}"/>
              </a:ext>
            </a:extLst>
          </p:cNvPr>
          <p:cNvSpPr>
            <a:spLocks noGrp="1"/>
          </p:cNvSpPr>
          <p:nvPr>
            <p:ph type="ftr" sz="quarter" idx="11"/>
          </p:nvPr>
        </p:nvSpPr>
        <p:spPr/>
        <p:txBody>
          <a:bodyPr/>
          <a:lstStyle/>
          <a:p>
            <a:endParaRPr lang="it-IT"/>
          </a:p>
        </p:txBody>
      </p:sp>
      <p:sp>
        <p:nvSpPr>
          <p:cNvPr id="4" name="Segnaposto numero diapositiva 3">
            <a:extLst>
              <a:ext uri="{FF2B5EF4-FFF2-40B4-BE49-F238E27FC236}">
                <a16:creationId xmlns:a16="http://schemas.microsoft.com/office/drawing/2014/main" id="{4F80E0B1-B282-8A87-30A4-C964B3E950E2}"/>
              </a:ext>
            </a:extLst>
          </p:cNvPr>
          <p:cNvSpPr>
            <a:spLocks noGrp="1"/>
          </p:cNvSpPr>
          <p:nvPr>
            <p:ph type="sldNum" sz="quarter" idx="12"/>
          </p:nvPr>
        </p:nvSpPr>
        <p:spPr/>
        <p:txBody>
          <a:bodyPr/>
          <a:lstStyle/>
          <a:p>
            <a:fld id="{C707DB79-51A1-4F21-AA9C-A1705C1A2D61}" type="slidenum">
              <a:rPr lang="it-IT" smtClean="0"/>
              <a:pPr/>
              <a:t>‹N›</a:t>
            </a:fld>
            <a:endParaRPr lang="it-IT"/>
          </a:p>
        </p:txBody>
      </p:sp>
      <p:sp>
        <p:nvSpPr>
          <p:cNvPr id="5" name="Rettangolo 4">
            <a:extLst>
              <a:ext uri="{FF2B5EF4-FFF2-40B4-BE49-F238E27FC236}">
                <a16:creationId xmlns:a16="http://schemas.microsoft.com/office/drawing/2014/main" id="{B15AFB09-44BF-5A24-E8F9-6F836CF01001}"/>
              </a:ext>
            </a:extLst>
          </p:cNvPr>
          <p:cNvSpPr/>
          <p:nvPr userDrawn="1"/>
        </p:nvSpPr>
        <p:spPr>
          <a:xfrm>
            <a:off x="-1" y="-6927"/>
            <a:ext cx="324000" cy="6876000"/>
          </a:xfrm>
          <a:prstGeom prst="rect">
            <a:avLst/>
          </a:prstGeom>
          <a:gradFill flip="none" rotWithShape="1">
            <a:gsLst>
              <a:gs pos="34000">
                <a:srgbClr val="8FD092"/>
              </a:gs>
              <a:gs pos="0">
                <a:srgbClr val="31A836"/>
              </a:gs>
              <a:gs pos="100000">
                <a:schemeClr val="bg1"/>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6" name="Immagine 5">
            <a:extLst>
              <a:ext uri="{FF2B5EF4-FFF2-40B4-BE49-F238E27FC236}">
                <a16:creationId xmlns:a16="http://schemas.microsoft.com/office/drawing/2014/main" id="{300AA5E5-5C73-FE68-8FAD-F239AFBD33FD}"/>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0" y="5995086"/>
            <a:ext cx="987135" cy="682805"/>
          </a:xfrm>
          <a:prstGeom prst="rect">
            <a:avLst/>
          </a:prstGeom>
        </p:spPr>
      </p:pic>
    </p:spTree>
    <p:extLst>
      <p:ext uri="{BB962C8B-B14F-4D97-AF65-F5344CB8AC3E}">
        <p14:creationId xmlns:p14="http://schemas.microsoft.com/office/powerpoint/2010/main" val="223947022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842F23E3-7487-A473-8E53-5C207A2A7488}"/>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contenuto 2">
            <a:extLst>
              <a:ext uri="{FF2B5EF4-FFF2-40B4-BE49-F238E27FC236}">
                <a16:creationId xmlns:a16="http://schemas.microsoft.com/office/drawing/2014/main" id="{3AFE9513-0039-CC93-9A8F-EA1048F7289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testo 3">
            <a:extLst>
              <a:ext uri="{FF2B5EF4-FFF2-40B4-BE49-F238E27FC236}">
                <a16:creationId xmlns:a16="http://schemas.microsoft.com/office/drawing/2014/main" id="{05FF4C34-3BFA-2B71-CE09-FD76A4A63A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A6CAB3A0-5C8D-0D28-18C6-DFE2532BE39A}"/>
              </a:ext>
            </a:extLst>
          </p:cNvPr>
          <p:cNvSpPr>
            <a:spLocks noGrp="1"/>
          </p:cNvSpPr>
          <p:nvPr>
            <p:ph type="dt" sz="half" idx="10"/>
          </p:nvPr>
        </p:nvSpPr>
        <p:spPr/>
        <p:txBody>
          <a:bodyPr/>
          <a:lstStyle/>
          <a:p>
            <a:fld id="{1F13A0D3-46AA-491D-A5BB-0A76BA817A9B}" type="datetimeFigureOut">
              <a:rPr lang="it-IT" smtClean="0"/>
              <a:t>26/09/2023</a:t>
            </a:fld>
            <a:endParaRPr lang="it-IT"/>
          </a:p>
        </p:txBody>
      </p:sp>
      <p:sp>
        <p:nvSpPr>
          <p:cNvPr id="6" name="Segnaposto piè di pagina 5">
            <a:extLst>
              <a:ext uri="{FF2B5EF4-FFF2-40B4-BE49-F238E27FC236}">
                <a16:creationId xmlns:a16="http://schemas.microsoft.com/office/drawing/2014/main" id="{59A2AB5D-3C14-1284-9519-7F45EC9C7C2C}"/>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60315E2F-A02B-F1C8-924E-6A75CB126737}"/>
              </a:ext>
            </a:extLst>
          </p:cNvPr>
          <p:cNvSpPr>
            <a:spLocks noGrp="1"/>
          </p:cNvSpPr>
          <p:nvPr>
            <p:ph type="sldNum" sz="quarter" idx="12"/>
          </p:nvPr>
        </p:nvSpPr>
        <p:spPr/>
        <p:txBody>
          <a:bodyPr/>
          <a:lstStyle/>
          <a:p>
            <a:fld id="{C707DB79-51A1-4F21-AA9C-A1705C1A2D61}" type="slidenum">
              <a:rPr lang="it-IT" smtClean="0"/>
              <a:pPr/>
              <a:t>‹N›</a:t>
            </a:fld>
            <a:endParaRPr lang="it-IT"/>
          </a:p>
        </p:txBody>
      </p:sp>
    </p:spTree>
    <p:extLst>
      <p:ext uri="{BB962C8B-B14F-4D97-AF65-F5344CB8AC3E}">
        <p14:creationId xmlns:p14="http://schemas.microsoft.com/office/powerpoint/2010/main" val="1326539932"/>
      </p:ext>
    </p:extLst>
  </p:cSld>
  <p:clrMapOvr>
    <a:masterClrMapping/>
  </p:clrMapOvr>
  <p:hf hdr="0" ftr="0" dt="0"/>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58FDE670-F1EA-9345-E33A-946AC2ABC02F}"/>
              </a:ext>
            </a:extLst>
          </p:cNvPr>
          <p:cNvSpPr>
            <a:spLocks noGrp="1"/>
          </p:cNvSpPr>
          <p:nvPr>
            <p:ph type="title"/>
          </p:nvPr>
        </p:nvSpPr>
        <p:spPr>
          <a:xfrm>
            <a:off x="839788" y="457200"/>
            <a:ext cx="3932237" cy="1600200"/>
          </a:xfrm>
        </p:spPr>
        <p:txBody>
          <a:bodyPr anchor="b"/>
          <a:lstStyle>
            <a:lvl1pPr>
              <a:defRPr sz="3200"/>
            </a:lvl1pPr>
          </a:lstStyle>
          <a:p>
            <a:r>
              <a:rPr lang="it-IT"/>
              <a:t>Fare clic per modificare lo stile del titolo dello schema</a:t>
            </a:r>
          </a:p>
        </p:txBody>
      </p:sp>
      <p:sp>
        <p:nvSpPr>
          <p:cNvPr id="3" name="Segnaposto immagine 2">
            <a:extLst>
              <a:ext uri="{FF2B5EF4-FFF2-40B4-BE49-F238E27FC236}">
                <a16:creationId xmlns:a16="http://schemas.microsoft.com/office/drawing/2014/main" id="{A2C5378A-10B7-4918-EB6B-F42C933DD0E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it-IT"/>
              <a:t>Fare clic sull'icona per inserire un'immagine</a:t>
            </a:r>
          </a:p>
        </p:txBody>
      </p:sp>
      <p:sp>
        <p:nvSpPr>
          <p:cNvPr id="4" name="Segnaposto testo 3">
            <a:extLst>
              <a:ext uri="{FF2B5EF4-FFF2-40B4-BE49-F238E27FC236}">
                <a16:creationId xmlns:a16="http://schemas.microsoft.com/office/drawing/2014/main" id="{0B9262F9-0C02-184A-74E4-BFC0F0C0508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it-IT"/>
              <a:t>Fare clic per modificare gli stili del testo dello schema</a:t>
            </a:r>
          </a:p>
        </p:txBody>
      </p:sp>
      <p:sp>
        <p:nvSpPr>
          <p:cNvPr id="5" name="Segnaposto data 4">
            <a:extLst>
              <a:ext uri="{FF2B5EF4-FFF2-40B4-BE49-F238E27FC236}">
                <a16:creationId xmlns:a16="http://schemas.microsoft.com/office/drawing/2014/main" id="{79248EBC-7D13-B05A-9C44-E5E3AE485012}"/>
              </a:ext>
            </a:extLst>
          </p:cNvPr>
          <p:cNvSpPr>
            <a:spLocks noGrp="1"/>
          </p:cNvSpPr>
          <p:nvPr>
            <p:ph type="dt" sz="half" idx="10"/>
          </p:nvPr>
        </p:nvSpPr>
        <p:spPr/>
        <p:txBody>
          <a:bodyPr/>
          <a:lstStyle/>
          <a:p>
            <a:fld id="{1F13A0D3-46AA-491D-A5BB-0A76BA817A9B}" type="datetimeFigureOut">
              <a:rPr lang="it-IT" smtClean="0"/>
              <a:t>26/09/2023</a:t>
            </a:fld>
            <a:endParaRPr lang="it-IT"/>
          </a:p>
        </p:txBody>
      </p:sp>
      <p:sp>
        <p:nvSpPr>
          <p:cNvPr id="6" name="Segnaposto piè di pagina 5">
            <a:extLst>
              <a:ext uri="{FF2B5EF4-FFF2-40B4-BE49-F238E27FC236}">
                <a16:creationId xmlns:a16="http://schemas.microsoft.com/office/drawing/2014/main" id="{B6647835-0F6C-1CF7-7CC6-8F74D2495608}"/>
              </a:ext>
            </a:extLst>
          </p:cNvPr>
          <p:cNvSpPr>
            <a:spLocks noGrp="1"/>
          </p:cNvSpPr>
          <p:nvPr>
            <p:ph type="ftr" sz="quarter" idx="11"/>
          </p:nvPr>
        </p:nvSpPr>
        <p:spPr/>
        <p:txBody>
          <a:bodyPr/>
          <a:lstStyle/>
          <a:p>
            <a:endParaRPr lang="it-IT"/>
          </a:p>
        </p:txBody>
      </p:sp>
      <p:sp>
        <p:nvSpPr>
          <p:cNvPr id="7" name="Segnaposto numero diapositiva 6">
            <a:extLst>
              <a:ext uri="{FF2B5EF4-FFF2-40B4-BE49-F238E27FC236}">
                <a16:creationId xmlns:a16="http://schemas.microsoft.com/office/drawing/2014/main" id="{4A9137FB-5F6E-B690-BE6F-58465C4F00EF}"/>
              </a:ext>
            </a:extLst>
          </p:cNvPr>
          <p:cNvSpPr>
            <a:spLocks noGrp="1"/>
          </p:cNvSpPr>
          <p:nvPr>
            <p:ph type="sldNum" sz="quarter" idx="12"/>
          </p:nvPr>
        </p:nvSpPr>
        <p:spPr/>
        <p:txBody>
          <a:bodyPr/>
          <a:lstStyle/>
          <a:p>
            <a:fld id="{C707DB79-51A1-4F21-AA9C-A1705C1A2D61}" type="slidenum">
              <a:rPr lang="it-IT" smtClean="0"/>
              <a:pPr/>
              <a:t>‹N›</a:t>
            </a:fld>
            <a:endParaRPr lang="it-IT"/>
          </a:p>
        </p:txBody>
      </p:sp>
    </p:spTree>
    <p:extLst>
      <p:ext uri="{BB962C8B-B14F-4D97-AF65-F5344CB8AC3E}">
        <p14:creationId xmlns:p14="http://schemas.microsoft.com/office/powerpoint/2010/main" val="3345260031"/>
      </p:ext>
    </p:extLst>
  </p:cSld>
  <p:clrMapOvr>
    <a:masterClrMapping/>
  </p:clrMapOvr>
  <p:hf hdr="0" ftr="0" dt="0"/>
</p:sldLayout>
</file>

<file path=ppt/slideLayouts/slideLayout29.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992E9F86-F7B3-5610-987C-17238D9F57CC}"/>
              </a:ext>
            </a:extLst>
          </p:cNvPr>
          <p:cNvSpPr>
            <a:spLocks noGrp="1"/>
          </p:cNvSpPr>
          <p:nvPr>
            <p:ph type="title"/>
          </p:nvPr>
        </p:nvSpPr>
        <p:spPr/>
        <p:txBody>
          <a:bodyPr/>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AFA38672-F92C-D8E4-9B0A-DCADEB7767C9}"/>
              </a:ext>
            </a:extLst>
          </p:cNvPr>
          <p:cNvSpPr>
            <a:spLocks noGrp="1"/>
          </p:cNvSpPr>
          <p:nvPr>
            <p:ph type="body" orient="vert" idx="1"/>
          </p:nvPr>
        </p:nvSpPr>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621D32B-F6E8-9330-6F1B-F16E035538D3}"/>
              </a:ext>
            </a:extLst>
          </p:cNvPr>
          <p:cNvSpPr>
            <a:spLocks noGrp="1"/>
          </p:cNvSpPr>
          <p:nvPr>
            <p:ph type="dt" sz="half" idx="10"/>
          </p:nvPr>
        </p:nvSpPr>
        <p:spPr/>
        <p:txBody>
          <a:bodyPr/>
          <a:lstStyle/>
          <a:p>
            <a:fld id="{1F13A0D3-46AA-491D-A5BB-0A76BA817A9B}" type="datetimeFigureOut">
              <a:rPr lang="it-IT" smtClean="0"/>
              <a:t>26/09/2023</a:t>
            </a:fld>
            <a:endParaRPr lang="it-IT"/>
          </a:p>
        </p:txBody>
      </p:sp>
      <p:sp>
        <p:nvSpPr>
          <p:cNvPr id="5" name="Segnaposto piè di pagina 4">
            <a:extLst>
              <a:ext uri="{FF2B5EF4-FFF2-40B4-BE49-F238E27FC236}">
                <a16:creationId xmlns:a16="http://schemas.microsoft.com/office/drawing/2014/main" id="{738CE214-A3D9-2F5B-273A-DC052DF8EA3D}"/>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2902E86E-71DA-43DF-954F-46B156113C31}"/>
              </a:ext>
            </a:extLst>
          </p:cNvPr>
          <p:cNvSpPr>
            <a:spLocks noGrp="1"/>
          </p:cNvSpPr>
          <p:nvPr>
            <p:ph type="sldNum" sz="quarter" idx="12"/>
          </p:nvPr>
        </p:nvSpPr>
        <p:spPr/>
        <p:txBody>
          <a:bodyPr/>
          <a:lstStyle/>
          <a:p>
            <a:fld id="{C707DB79-51A1-4F21-AA9C-A1705C1A2D61}" type="slidenum">
              <a:rPr lang="it-IT" smtClean="0"/>
              <a:pPr/>
              <a:t>‹N›</a:t>
            </a:fld>
            <a:endParaRPr lang="it-IT"/>
          </a:p>
        </p:txBody>
      </p:sp>
    </p:spTree>
    <p:extLst>
      <p:ext uri="{BB962C8B-B14F-4D97-AF65-F5344CB8AC3E}">
        <p14:creationId xmlns:p14="http://schemas.microsoft.com/office/powerpoint/2010/main" val="963453863"/>
      </p:ext>
    </p:extLst>
  </p:cSld>
  <p:clrMapOvr>
    <a:masterClrMapping/>
  </p:clrMapOvr>
  <p:hf hdr="0" ftr="0" dt="0"/>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userDrawn="1">
  <p:cSld name="Titolo Sezione">
    <p:spTree>
      <p:nvGrpSpPr>
        <p:cNvPr id="1" name=""/>
        <p:cNvGrpSpPr/>
        <p:nvPr/>
      </p:nvGrpSpPr>
      <p:grpSpPr>
        <a:xfrm>
          <a:off x="0" y="0"/>
          <a:ext cx="0" cy="0"/>
          <a:chOff x="0" y="0"/>
          <a:chExt cx="0" cy="0"/>
        </a:xfrm>
      </p:grpSpPr>
      <p:sp>
        <p:nvSpPr>
          <p:cNvPr id="105" name="Titolo Testo"/>
          <p:cNvSpPr txBox="1">
            <a:spLocks noGrp="1"/>
          </p:cNvSpPr>
          <p:nvPr>
            <p:ph type="body" sz="quarter" idx="21" hasCustomPrompt="1"/>
          </p:nvPr>
        </p:nvSpPr>
        <p:spPr>
          <a:xfrm>
            <a:off x="2233785" y="2544550"/>
            <a:ext cx="7724431" cy="1044195"/>
          </a:xfrm>
          <a:prstGeom prst="rect">
            <a:avLst/>
          </a:prstGeom>
        </p:spPr>
        <p:txBody>
          <a:bodyPr lIns="0" tIns="0" rIns="0" bIns="0" anchor="b">
            <a:noAutofit/>
          </a:bodyPr>
          <a:lstStyle>
            <a:lvl1pPr marL="0" indent="0" algn="ctr">
              <a:lnSpc>
                <a:spcPct val="80000"/>
              </a:lnSpc>
              <a:spcBef>
                <a:spcPts val="0"/>
              </a:spcBef>
              <a:buSzTx/>
              <a:buNone/>
              <a:defRPr sz="6000" b="1" cap="all">
                <a:solidFill>
                  <a:srgbClr val="245AA6"/>
                </a:solidFill>
                <a:latin typeface="+mj-lt"/>
                <a:ea typeface="TT Norms Pro ExtraBold"/>
                <a:cs typeface="TT Norms Pro ExtraBold"/>
                <a:sym typeface="TT Norms Pro ExtraBold"/>
              </a:defRPr>
            </a:lvl1pPr>
          </a:lstStyle>
          <a:p>
            <a:r>
              <a:rPr dirty="0" err="1"/>
              <a:t>Titolo</a:t>
            </a:r>
            <a:endParaRPr dirty="0"/>
          </a:p>
        </p:txBody>
      </p:sp>
      <p:sp>
        <p:nvSpPr>
          <p:cNvPr id="106" name="Titolo sezione"/>
          <p:cNvSpPr txBox="1">
            <a:spLocks noGrp="1"/>
          </p:cNvSpPr>
          <p:nvPr>
            <p:ph type="body" sz="quarter" idx="22" hasCustomPrompt="1"/>
          </p:nvPr>
        </p:nvSpPr>
        <p:spPr>
          <a:xfrm>
            <a:off x="2233785" y="3680538"/>
            <a:ext cx="7724431" cy="312300"/>
          </a:xfrm>
          <a:prstGeom prst="rect">
            <a:avLst/>
          </a:prstGeom>
        </p:spPr>
        <p:txBody>
          <a:bodyPr lIns="0" tIns="0" rIns="0" bIns="0" anchor="t">
            <a:noAutofit/>
          </a:bodyPr>
          <a:lstStyle>
            <a:lvl1pPr marL="0" indent="0" algn="ctr">
              <a:lnSpc>
                <a:spcPct val="80000"/>
              </a:lnSpc>
              <a:spcBef>
                <a:spcPts val="0"/>
              </a:spcBef>
              <a:buSzTx/>
              <a:buNone/>
              <a:defRPr sz="2000">
                <a:solidFill>
                  <a:srgbClr val="3C3C3C"/>
                </a:solidFill>
                <a:latin typeface="TT Norms Pro Bold"/>
                <a:ea typeface="TT Norms Pro Bold"/>
                <a:cs typeface="TT Norms Pro Bold"/>
                <a:sym typeface="TT Norms Pro Bold"/>
              </a:defRPr>
            </a:lvl1pPr>
          </a:lstStyle>
          <a:p>
            <a:r>
              <a:rPr lang="it-IT" dirty="0"/>
              <a:t>Sottotitolo</a:t>
            </a:r>
            <a:endParaRPr dirty="0"/>
          </a:p>
        </p:txBody>
      </p:sp>
      <p:sp>
        <p:nvSpPr>
          <p:cNvPr id="113" name="Numero diapositiva"/>
          <p:cNvSpPr txBox="1">
            <a:spLocks noGrp="1"/>
          </p:cNvSpPr>
          <p:nvPr>
            <p:ph type="sldNum" sz="quarter" idx="2"/>
          </p:nvPr>
        </p:nvSpPr>
        <p:spPr>
          <a:xfrm>
            <a:off x="5846621" y="6490854"/>
            <a:ext cx="498764" cy="256480"/>
          </a:xfrm>
          <a:prstGeom prst="rect">
            <a:avLst/>
          </a:prstGeom>
        </p:spPr>
        <p:txBody>
          <a:bodyPr/>
          <a:lstStyle>
            <a:lvl1pPr>
              <a:defRPr>
                <a:solidFill>
                  <a:srgbClr val="31A836"/>
                </a:solidFill>
              </a:defRPr>
            </a:lvl1pPr>
          </a:lstStyle>
          <a:p>
            <a:fld id="{86CB4B4D-7CA3-9044-876B-883B54F8677D}" type="slidenum">
              <a:rPr lang="it-IT" smtClean="0"/>
              <a:pPr/>
              <a:t>‹N›</a:t>
            </a:fld>
            <a:endParaRPr lang="it-IT"/>
          </a:p>
        </p:txBody>
      </p:sp>
      <p:pic>
        <p:nvPicPr>
          <p:cNvPr id="6" name="Immagine 5">
            <a:extLst>
              <a:ext uri="{FF2B5EF4-FFF2-40B4-BE49-F238E27FC236}">
                <a16:creationId xmlns:a16="http://schemas.microsoft.com/office/drawing/2014/main" id="{97F025E0-C098-478B-A7CA-910B41DECEE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38154" y="141086"/>
            <a:ext cx="1398399" cy="967278"/>
          </a:xfrm>
          <a:prstGeom prst="rect">
            <a:avLst/>
          </a:prstGeom>
        </p:spPr>
      </p:pic>
      <p:sp>
        <p:nvSpPr>
          <p:cNvPr id="7" name="Rettangolo 6">
            <a:extLst>
              <a:ext uri="{FF2B5EF4-FFF2-40B4-BE49-F238E27FC236}">
                <a16:creationId xmlns:a16="http://schemas.microsoft.com/office/drawing/2014/main" id="{F67D8C89-739B-4A80-BE90-942C2345C9A5}"/>
              </a:ext>
            </a:extLst>
          </p:cNvPr>
          <p:cNvSpPr/>
          <p:nvPr userDrawn="1"/>
        </p:nvSpPr>
        <p:spPr>
          <a:xfrm>
            <a:off x="-1" y="-6927"/>
            <a:ext cx="324000" cy="6876000"/>
          </a:xfrm>
          <a:prstGeom prst="rect">
            <a:avLst/>
          </a:prstGeom>
          <a:gradFill flip="none" rotWithShape="1">
            <a:gsLst>
              <a:gs pos="34000">
                <a:srgbClr val="8FD092"/>
              </a:gs>
              <a:gs pos="0">
                <a:srgbClr val="31A836"/>
              </a:gs>
              <a:gs pos="100000">
                <a:schemeClr val="bg1"/>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Tree>
    <p:extLst>
      <p:ext uri="{BB962C8B-B14F-4D97-AF65-F5344CB8AC3E}">
        <p14:creationId xmlns:p14="http://schemas.microsoft.com/office/powerpoint/2010/main" val="2709710217"/>
      </p:ext>
    </p:extLst>
  </p:cSld>
  <p:clrMapOvr>
    <a:masterClrMapping/>
  </p:clrMapOvr>
  <p:transition spd="med"/>
</p:sldLayout>
</file>

<file path=ppt/slideLayouts/slideLayout30.xml><?xml version="1.0" encoding="utf-8"?>
<p:sldLayout xmlns:a="http://schemas.openxmlformats.org/drawingml/2006/main" xmlns:r="http://schemas.openxmlformats.org/officeDocument/2006/relationships" xmlns:p="http://schemas.openxmlformats.org/presentationml/2006/main" type="vertTitleAndTx" preserve="1">
  <p:cSld name="1_Titolo e testo verticale">
    <p:spTree>
      <p:nvGrpSpPr>
        <p:cNvPr id="1" name=""/>
        <p:cNvGrpSpPr/>
        <p:nvPr/>
      </p:nvGrpSpPr>
      <p:grpSpPr>
        <a:xfrm>
          <a:off x="0" y="0"/>
          <a:ext cx="0" cy="0"/>
          <a:chOff x="0" y="0"/>
          <a:chExt cx="0" cy="0"/>
        </a:xfrm>
      </p:grpSpPr>
      <p:sp>
        <p:nvSpPr>
          <p:cNvPr id="2" name="Titolo verticale 1">
            <a:extLst>
              <a:ext uri="{FF2B5EF4-FFF2-40B4-BE49-F238E27FC236}">
                <a16:creationId xmlns:a16="http://schemas.microsoft.com/office/drawing/2014/main" id="{D79C38FB-BA24-C4D3-7FF3-3AF774C9E4CB}"/>
              </a:ext>
            </a:extLst>
          </p:cNvPr>
          <p:cNvSpPr>
            <a:spLocks noGrp="1"/>
          </p:cNvSpPr>
          <p:nvPr>
            <p:ph type="title" orient="vert"/>
          </p:nvPr>
        </p:nvSpPr>
        <p:spPr>
          <a:xfrm>
            <a:off x="8724900" y="365125"/>
            <a:ext cx="2628900" cy="5811838"/>
          </a:xfrm>
        </p:spPr>
        <p:txBody>
          <a:bodyPr vert="eaVert"/>
          <a:lstStyle/>
          <a:p>
            <a:r>
              <a:rPr lang="it-IT"/>
              <a:t>Fare clic per modificare lo stile del titolo dello schema</a:t>
            </a:r>
          </a:p>
        </p:txBody>
      </p:sp>
      <p:sp>
        <p:nvSpPr>
          <p:cNvPr id="3" name="Segnaposto testo verticale 2">
            <a:extLst>
              <a:ext uri="{FF2B5EF4-FFF2-40B4-BE49-F238E27FC236}">
                <a16:creationId xmlns:a16="http://schemas.microsoft.com/office/drawing/2014/main" id="{78FC61AA-B628-71CA-C87B-F71AF8066A64}"/>
              </a:ext>
            </a:extLst>
          </p:cNvPr>
          <p:cNvSpPr>
            <a:spLocks noGrp="1"/>
          </p:cNvSpPr>
          <p:nvPr>
            <p:ph type="body" orient="vert" idx="1"/>
          </p:nvPr>
        </p:nvSpPr>
        <p:spPr>
          <a:xfrm>
            <a:off x="838200" y="365125"/>
            <a:ext cx="7734300" cy="5811838"/>
          </a:xfrm>
        </p:spPr>
        <p:txBody>
          <a:bodyPr vert="eaVert"/>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CD529B91-CA9F-F680-1EE4-FE67E23E9B0B}"/>
              </a:ext>
            </a:extLst>
          </p:cNvPr>
          <p:cNvSpPr>
            <a:spLocks noGrp="1"/>
          </p:cNvSpPr>
          <p:nvPr>
            <p:ph type="dt" sz="half" idx="10"/>
          </p:nvPr>
        </p:nvSpPr>
        <p:spPr/>
        <p:txBody>
          <a:bodyPr/>
          <a:lstStyle/>
          <a:p>
            <a:fld id="{1F13A0D3-46AA-491D-A5BB-0A76BA817A9B}" type="datetimeFigureOut">
              <a:rPr lang="it-IT" smtClean="0"/>
              <a:t>26/09/2023</a:t>
            </a:fld>
            <a:endParaRPr lang="it-IT"/>
          </a:p>
        </p:txBody>
      </p:sp>
      <p:sp>
        <p:nvSpPr>
          <p:cNvPr id="5" name="Segnaposto piè di pagina 4">
            <a:extLst>
              <a:ext uri="{FF2B5EF4-FFF2-40B4-BE49-F238E27FC236}">
                <a16:creationId xmlns:a16="http://schemas.microsoft.com/office/drawing/2014/main" id="{D7A75065-E39B-A8D2-D826-AA6459BA6259}"/>
              </a:ext>
            </a:extLst>
          </p:cNvPr>
          <p:cNvSpPr>
            <a:spLocks noGrp="1"/>
          </p:cNvSpPr>
          <p:nvPr>
            <p:ph type="ftr" sz="quarter" idx="11"/>
          </p:nvPr>
        </p:nvSpPr>
        <p:spPr/>
        <p:txBody>
          <a:bodyPr/>
          <a:lstStyle/>
          <a:p>
            <a:endParaRPr lang="it-IT"/>
          </a:p>
        </p:txBody>
      </p:sp>
      <p:sp>
        <p:nvSpPr>
          <p:cNvPr id="6" name="Segnaposto numero diapositiva 5">
            <a:extLst>
              <a:ext uri="{FF2B5EF4-FFF2-40B4-BE49-F238E27FC236}">
                <a16:creationId xmlns:a16="http://schemas.microsoft.com/office/drawing/2014/main" id="{D3D22F60-AE41-B2F7-031B-DE9E3388574E}"/>
              </a:ext>
            </a:extLst>
          </p:cNvPr>
          <p:cNvSpPr>
            <a:spLocks noGrp="1"/>
          </p:cNvSpPr>
          <p:nvPr>
            <p:ph type="sldNum" sz="quarter" idx="12"/>
          </p:nvPr>
        </p:nvSpPr>
        <p:spPr/>
        <p:txBody>
          <a:bodyPr/>
          <a:lstStyle/>
          <a:p>
            <a:fld id="{C707DB79-51A1-4F21-AA9C-A1705C1A2D61}" type="slidenum">
              <a:rPr lang="it-IT" smtClean="0"/>
              <a:pPr/>
              <a:t>‹N›</a:t>
            </a:fld>
            <a:endParaRPr lang="it-IT"/>
          </a:p>
        </p:txBody>
      </p:sp>
    </p:spTree>
    <p:extLst>
      <p:ext uri="{BB962C8B-B14F-4D97-AF65-F5344CB8AC3E}">
        <p14:creationId xmlns:p14="http://schemas.microsoft.com/office/powerpoint/2010/main" val="1191182775"/>
      </p:ext>
    </p:extLst>
  </p:cSld>
  <p:clrMapOvr>
    <a:masterClrMapping/>
  </p:clrMapOvr>
  <p:hf hdr="0" ftr="0" dt="0"/>
</p:sldLayout>
</file>

<file path=ppt/slideLayouts/slideLayout31.xml><?xml version="1.0" encoding="utf-8"?>
<p:sldLayout xmlns:a="http://schemas.openxmlformats.org/drawingml/2006/main" xmlns:r="http://schemas.openxmlformats.org/officeDocument/2006/relationships" xmlns:p="http://schemas.openxmlformats.org/presentationml/2006/main">
  <p:cSld name="1_Diapositiva titolo">
    <p:spTree>
      <p:nvGrpSpPr>
        <p:cNvPr id="1" name=""/>
        <p:cNvGrpSpPr/>
        <p:nvPr/>
      </p:nvGrpSpPr>
      <p:grpSpPr>
        <a:xfrm>
          <a:off x="0" y="0"/>
          <a:ext cx="0" cy="0"/>
          <a:chOff x="0" y="0"/>
          <a:chExt cx="0" cy="0"/>
        </a:xfrm>
      </p:grpSpPr>
      <p:pic>
        <p:nvPicPr>
          <p:cNvPr id="13" name="Immagine 12" descr="Immagine che contiene testo, Carattere, logo, Elementi grafici&#10;&#10;Descrizione generata automaticamente">
            <a:extLst>
              <a:ext uri="{FF2B5EF4-FFF2-40B4-BE49-F238E27FC236}">
                <a16:creationId xmlns:a16="http://schemas.microsoft.com/office/drawing/2014/main" id="{EA8CB037-DB62-FA18-C6BF-08A287175AF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28931" y="1920586"/>
            <a:ext cx="6398080" cy="3640574"/>
          </a:xfrm>
          <a:prstGeom prst="rect">
            <a:avLst/>
          </a:prstGeom>
        </p:spPr>
      </p:pic>
      <p:sp>
        <p:nvSpPr>
          <p:cNvPr id="2" name="Rettangolo 1">
            <a:extLst>
              <a:ext uri="{FF2B5EF4-FFF2-40B4-BE49-F238E27FC236}">
                <a16:creationId xmlns:a16="http://schemas.microsoft.com/office/drawing/2014/main" id="{7EEED00A-3027-7D98-F9B8-0D666F11C016}"/>
              </a:ext>
            </a:extLst>
          </p:cNvPr>
          <p:cNvSpPr/>
          <p:nvPr/>
        </p:nvSpPr>
        <p:spPr>
          <a:xfrm>
            <a:off x="0" y="-1"/>
            <a:ext cx="12192000" cy="1207699"/>
          </a:xfrm>
          <a:prstGeom prst="rect">
            <a:avLst/>
          </a:prstGeom>
          <a:solidFill>
            <a:srgbClr val="A3CD9C"/>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1035516314"/>
      </p:ext>
    </p:extLst>
  </p:cSld>
  <p:clrMapOvr>
    <a:masterClrMapping/>
  </p:clrMapOvr>
  <p:hf hdr="0" ftr="0" dt="0"/>
</p:sldLayout>
</file>

<file path=ppt/slideLayouts/slideLayout32.xml><?xml version="1.0" encoding="utf-8"?>
<p:sldLayout xmlns:a="http://schemas.openxmlformats.org/drawingml/2006/main" xmlns:r="http://schemas.openxmlformats.org/officeDocument/2006/relationships" xmlns:p="http://schemas.openxmlformats.org/presentationml/2006/main">
  <p:cSld name="1_Titolo e contenuto">
    <p:spTree>
      <p:nvGrpSpPr>
        <p:cNvPr id="1" name=""/>
        <p:cNvGrpSpPr/>
        <p:nvPr/>
      </p:nvGrpSpPr>
      <p:grpSpPr>
        <a:xfrm>
          <a:off x="0" y="0"/>
          <a:ext cx="0" cy="0"/>
          <a:chOff x="0" y="0"/>
          <a:chExt cx="0" cy="0"/>
        </a:xfrm>
      </p:grpSpPr>
      <p:pic>
        <p:nvPicPr>
          <p:cNvPr id="8" name="Immagine 7" descr="Immagine che contiene testo, Carattere, logo, Elementi grafici&#10;&#10;Descrizione generata automaticamente">
            <a:extLst>
              <a:ext uri="{FF2B5EF4-FFF2-40B4-BE49-F238E27FC236}">
                <a16:creationId xmlns:a16="http://schemas.microsoft.com/office/drawing/2014/main" id="{5D838FC8-BE03-AB52-59B7-5DF7900ACD8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58541" y="280805"/>
            <a:ext cx="1634160" cy="929854"/>
          </a:xfrm>
          <a:prstGeom prst="rect">
            <a:avLst/>
          </a:prstGeom>
        </p:spPr>
      </p:pic>
    </p:spTree>
    <p:extLst>
      <p:ext uri="{BB962C8B-B14F-4D97-AF65-F5344CB8AC3E}">
        <p14:creationId xmlns:p14="http://schemas.microsoft.com/office/powerpoint/2010/main" val="4092545519"/>
      </p:ext>
    </p:extLst>
  </p:cSld>
  <p:clrMapOvr>
    <a:masterClrMapping/>
  </p:clrMapOvr>
  <p:hf hdr="0" ftr="0" dt="0"/>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userDrawn="1">
  <p:cSld name="Titolo e Testo">
    <p:spTree>
      <p:nvGrpSpPr>
        <p:cNvPr id="1" name=""/>
        <p:cNvGrpSpPr/>
        <p:nvPr/>
      </p:nvGrpSpPr>
      <p:grpSpPr>
        <a:xfrm>
          <a:off x="0" y="0"/>
          <a:ext cx="0" cy="0"/>
          <a:chOff x="0" y="0"/>
          <a:chExt cx="0" cy="0"/>
        </a:xfrm>
      </p:grpSpPr>
      <p:sp>
        <p:nvSpPr>
          <p:cNvPr id="81" name="Titolo Testo"/>
          <p:cNvSpPr txBox="1">
            <a:spLocks noGrp="1"/>
          </p:cNvSpPr>
          <p:nvPr>
            <p:ph type="body" sz="quarter" idx="21" hasCustomPrompt="1"/>
          </p:nvPr>
        </p:nvSpPr>
        <p:spPr>
          <a:xfrm>
            <a:off x="592138" y="368872"/>
            <a:ext cx="9646372" cy="967279"/>
          </a:xfrm>
          <a:prstGeom prst="rect">
            <a:avLst/>
          </a:prstGeom>
        </p:spPr>
        <p:txBody>
          <a:bodyPr lIns="0" tIns="0" rIns="0" bIns="0" anchor="ctr">
            <a:noAutofit/>
          </a:bodyPr>
          <a:lstStyle>
            <a:lvl1pPr marL="0" indent="0">
              <a:lnSpc>
                <a:spcPct val="80000"/>
              </a:lnSpc>
              <a:spcBef>
                <a:spcPts val="0"/>
              </a:spcBef>
              <a:buSzTx/>
              <a:buNone/>
              <a:defRPr sz="4800" b="1" cap="all">
                <a:solidFill>
                  <a:srgbClr val="245AA6"/>
                </a:solidFill>
                <a:latin typeface="+mj-lt"/>
                <a:ea typeface="TT Norms Pro ExtraBold"/>
                <a:cs typeface="TT Norms Pro ExtraBold"/>
                <a:sym typeface="TT Norms Pro ExtraBold"/>
              </a:defRPr>
            </a:lvl1pPr>
          </a:lstStyle>
          <a:p>
            <a:r>
              <a:rPr dirty="0" err="1"/>
              <a:t>Titolo</a:t>
            </a:r>
            <a:endParaRPr dirty="0"/>
          </a:p>
        </p:txBody>
      </p:sp>
      <p:sp>
        <p:nvSpPr>
          <p:cNvPr id="88" name="Numero diapositiva"/>
          <p:cNvSpPr txBox="1">
            <a:spLocks noGrp="1"/>
          </p:cNvSpPr>
          <p:nvPr>
            <p:ph type="sldNum" sz="quarter" idx="2"/>
          </p:nvPr>
        </p:nvSpPr>
        <p:spPr>
          <a:prstGeom prst="rect">
            <a:avLst/>
          </a:prstGeom>
        </p:spPr>
        <p:txBody>
          <a:bodyPr/>
          <a:lstStyle>
            <a:lvl1pPr>
              <a:defRPr>
                <a:solidFill>
                  <a:srgbClr val="31A836"/>
                </a:solidFill>
              </a:defRPr>
            </a:lvl1pPr>
          </a:lstStyle>
          <a:p>
            <a:fld id="{C707DB79-51A1-4F21-AA9C-A1705C1A2D61}" type="slidenum">
              <a:rPr lang="it-IT" smtClean="0"/>
              <a:pPr/>
              <a:t>‹N›</a:t>
            </a:fld>
            <a:endParaRPr lang="it-IT"/>
          </a:p>
        </p:txBody>
      </p:sp>
      <p:sp>
        <p:nvSpPr>
          <p:cNvPr id="4" name="Segnaposto testo 3">
            <a:extLst>
              <a:ext uri="{FF2B5EF4-FFF2-40B4-BE49-F238E27FC236}">
                <a16:creationId xmlns:a16="http://schemas.microsoft.com/office/drawing/2014/main" id="{5EF10D22-78B6-440E-A611-138387A0286F}"/>
              </a:ext>
            </a:extLst>
          </p:cNvPr>
          <p:cNvSpPr>
            <a:spLocks noGrp="1"/>
          </p:cNvSpPr>
          <p:nvPr>
            <p:ph type="body" sz="quarter" idx="23"/>
          </p:nvPr>
        </p:nvSpPr>
        <p:spPr>
          <a:xfrm>
            <a:off x="592137" y="1440873"/>
            <a:ext cx="11011045" cy="4872615"/>
          </a:xfrm>
        </p:spPr>
        <p:txBody>
          <a:body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6" name="Rettangolo 5">
            <a:extLst>
              <a:ext uri="{FF2B5EF4-FFF2-40B4-BE49-F238E27FC236}">
                <a16:creationId xmlns:a16="http://schemas.microsoft.com/office/drawing/2014/main" id="{68795B6C-44EC-4AB2-88E5-73C652ADF79B}"/>
              </a:ext>
            </a:extLst>
          </p:cNvPr>
          <p:cNvSpPr/>
          <p:nvPr userDrawn="1"/>
        </p:nvSpPr>
        <p:spPr>
          <a:xfrm>
            <a:off x="-1" y="-6927"/>
            <a:ext cx="324000" cy="6876000"/>
          </a:xfrm>
          <a:prstGeom prst="rect">
            <a:avLst/>
          </a:prstGeom>
          <a:gradFill flip="none" rotWithShape="1">
            <a:gsLst>
              <a:gs pos="34000">
                <a:srgbClr val="8FD092"/>
              </a:gs>
              <a:gs pos="0">
                <a:srgbClr val="31A836"/>
              </a:gs>
              <a:gs pos="100000">
                <a:schemeClr val="bg1"/>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8" name="Immagine 7">
            <a:extLst>
              <a:ext uri="{FF2B5EF4-FFF2-40B4-BE49-F238E27FC236}">
                <a16:creationId xmlns:a16="http://schemas.microsoft.com/office/drawing/2014/main" id="{06A88C9B-C774-4095-8AD0-BA3E7DD311E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0" y="5995086"/>
            <a:ext cx="987135" cy="682805"/>
          </a:xfrm>
          <a:prstGeom prst="rect">
            <a:avLst/>
          </a:prstGeom>
        </p:spPr>
      </p:pic>
    </p:spTree>
    <p:extLst>
      <p:ext uri="{BB962C8B-B14F-4D97-AF65-F5344CB8AC3E}">
        <p14:creationId xmlns:p14="http://schemas.microsoft.com/office/powerpoint/2010/main" val="3941224551"/>
      </p:ext>
    </p:extLst>
  </p:cSld>
  <p:clrMapOvr>
    <a:masterClrMapping/>
  </p:clrMapOvr>
  <p:transition spd="med"/>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userDrawn="1">
  <p:cSld name="Titolo e Testo in 2 colonne">
    <p:spTree>
      <p:nvGrpSpPr>
        <p:cNvPr id="1" name=""/>
        <p:cNvGrpSpPr/>
        <p:nvPr/>
      </p:nvGrpSpPr>
      <p:grpSpPr>
        <a:xfrm>
          <a:off x="0" y="0"/>
          <a:ext cx="0" cy="0"/>
          <a:chOff x="0" y="0"/>
          <a:chExt cx="0" cy="0"/>
        </a:xfrm>
      </p:grpSpPr>
      <p:sp>
        <p:nvSpPr>
          <p:cNvPr id="81" name="Titolo Testo"/>
          <p:cNvSpPr txBox="1">
            <a:spLocks noGrp="1"/>
          </p:cNvSpPr>
          <p:nvPr>
            <p:ph type="body" sz="quarter" idx="21" hasCustomPrompt="1"/>
          </p:nvPr>
        </p:nvSpPr>
        <p:spPr>
          <a:xfrm>
            <a:off x="592136" y="360218"/>
            <a:ext cx="9660228" cy="967278"/>
          </a:xfrm>
          <a:prstGeom prst="rect">
            <a:avLst/>
          </a:prstGeom>
        </p:spPr>
        <p:txBody>
          <a:bodyPr lIns="0" tIns="0" rIns="0" bIns="0" anchor="ctr">
            <a:noAutofit/>
          </a:bodyPr>
          <a:lstStyle>
            <a:lvl1pPr marL="0" indent="0">
              <a:lnSpc>
                <a:spcPct val="80000"/>
              </a:lnSpc>
              <a:spcBef>
                <a:spcPts val="0"/>
              </a:spcBef>
              <a:buSzTx/>
              <a:buNone/>
              <a:defRPr sz="4800" b="1" cap="all">
                <a:solidFill>
                  <a:srgbClr val="245AA6"/>
                </a:solidFill>
                <a:latin typeface="+mj-lt"/>
                <a:ea typeface="TT Norms Pro ExtraBold"/>
                <a:cs typeface="TT Norms Pro ExtraBold"/>
                <a:sym typeface="TT Norms Pro ExtraBold"/>
              </a:defRPr>
            </a:lvl1pPr>
          </a:lstStyle>
          <a:p>
            <a:r>
              <a:rPr dirty="0" err="1"/>
              <a:t>Titolo</a:t>
            </a:r>
            <a:endParaRPr dirty="0"/>
          </a:p>
        </p:txBody>
      </p:sp>
      <p:sp>
        <p:nvSpPr>
          <p:cNvPr id="88" name="Numero diapositiva"/>
          <p:cNvSpPr txBox="1">
            <a:spLocks noGrp="1"/>
          </p:cNvSpPr>
          <p:nvPr>
            <p:ph type="sldNum" sz="quarter" idx="2"/>
          </p:nvPr>
        </p:nvSpPr>
        <p:spPr>
          <a:prstGeom prst="rect">
            <a:avLst/>
          </a:prstGeom>
        </p:spPr>
        <p:txBody>
          <a:bodyPr/>
          <a:lstStyle>
            <a:lvl1pPr>
              <a:defRPr>
                <a:solidFill>
                  <a:srgbClr val="31A836"/>
                </a:solidFill>
              </a:defRPr>
            </a:lvl1pPr>
          </a:lstStyle>
          <a:p>
            <a:fld id="{C707DB79-51A1-4F21-AA9C-A1705C1A2D61}" type="slidenum">
              <a:rPr lang="it-IT" smtClean="0"/>
              <a:pPr/>
              <a:t>‹N›</a:t>
            </a:fld>
            <a:endParaRPr lang="it-IT"/>
          </a:p>
        </p:txBody>
      </p:sp>
      <p:sp>
        <p:nvSpPr>
          <p:cNvPr id="4" name="Segnaposto testo 3">
            <a:extLst>
              <a:ext uri="{FF2B5EF4-FFF2-40B4-BE49-F238E27FC236}">
                <a16:creationId xmlns:a16="http://schemas.microsoft.com/office/drawing/2014/main" id="{5EF10D22-78B6-440E-A611-138387A0286F}"/>
              </a:ext>
            </a:extLst>
          </p:cNvPr>
          <p:cNvSpPr>
            <a:spLocks noGrp="1"/>
          </p:cNvSpPr>
          <p:nvPr>
            <p:ph type="body" sz="quarter" idx="23"/>
          </p:nvPr>
        </p:nvSpPr>
        <p:spPr>
          <a:xfrm>
            <a:off x="592136" y="1433945"/>
            <a:ext cx="5220000" cy="487954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testo 5">
            <a:extLst>
              <a:ext uri="{FF2B5EF4-FFF2-40B4-BE49-F238E27FC236}">
                <a16:creationId xmlns:a16="http://schemas.microsoft.com/office/drawing/2014/main" id="{C10904AC-DB58-4CDF-8658-896992ADF3CD}"/>
              </a:ext>
            </a:extLst>
          </p:cNvPr>
          <p:cNvSpPr>
            <a:spLocks noGrp="1"/>
          </p:cNvSpPr>
          <p:nvPr>
            <p:ph type="body" sz="quarter" idx="24"/>
          </p:nvPr>
        </p:nvSpPr>
        <p:spPr>
          <a:xfrm>
            <a:off x="6379866" y="1433945"/>
            <a:ext cx="5220000" cy="487954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ttangolo 6">
            <a:extLst>
              <a:ext uri="{FF2B5EF4-FFF2-40B4-BE49-F238E27FC236}">
                <a16:creationId xmlns:a16="http://schemas.microsoft.com/office/drawing/2014/main" id="{EFC9E9D4-7FDA-4AFF-AAEF-69D885EFA0A8}"/>
              </a:ext>
            </a:extLst>
          </p:cNvPr>
          <p:cNvSpPr/>
          <p:nvPr userDrawn="1"/>
        </p:nvSpPr>
        <p:spPr>
          <a:xfrm>
            <a:off x="-1" y="-6927"/>
            <a:ext cx="324000" cy="6876000"/>
          </a:xfrm>
          <a:prstGeom prst="rect">
            <a:avLst/>
          </a:prstGeom>
          <a:gradFill flip="none" rotWithShape="1">
            <a:gsLst>
              <a:gs pos="34000">
                <a:srgbClr val="8FD092"/>
              </a:gs>
              <a:gs pos="0">
                <a:srgbClr val="31A836"/>
              </a:gs>
              <a:gs pos="100000">
                <a:schemeClr val="bg1"/>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9" name="Immagine 8">
            <a:extLst>
              <a:ext uri="{FF2B5EF4-FFF2-40B4-BE49-F238E27FC236}">
                <a16:creationId xmlns:a16="http://schemas.microsoft.com/office/drawing/2014/main" id="{2E119757-B9E3-45F3-A6D0-02D8E2DAD78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0" y="5995086"/>
            <a:ext cx="987135" cy="682805"/>
          </a:xfrm>
          <a:prstGeom prst="rect">
            <a:avLst/>
          </a:prstGeom>
        </p:spPr>
      </p:pic>
    </p:spTree>
    <p:extLst>
      <p:ext uri="{BB962C8B-B14F-4D97-AF65-F5344CB8AC3E}">
        <p14:creationId xmlns:p14="http://schemas.microsoft.com/office/powerpoint/2010/main" val="1089968456"/>
      </p:ext>
    </p:extLst>
  </p:cSld>
  <p:clrMapOvr>
    <a:masterClrMapping/>
  </p:clrMapOvr>
  <p:transition spd="med"/>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Titolo, Testo e Immagine">
    <p:spTree>
      <p:nvGrpSpPr>
        <p:cNvPr id="1" name=""/>
        <p:cNvGrpSpPr/>
        <p:nvPr/>
      </p:nvGrpSpPr>
      <p:grpSpPr>
        <a:xfrm>
          <a:off x="0" y="0"/>
          <a:ext cx="0" cy="0"/>
          <a:chOff x="0" y="0"/>
          <a:chExt cx="0" cy="0"/>
        </a:xfrm>
      </p:grpSpPr>
      <p:sp>
        <p:nvSpPr>
          <p:cNvPr id="81" name="Titolo Testo"/>
          <p:cNvSpPr txBox="1">
            <a:spLocks noGrp="1"/>
          </p:cNvSpPr>
          <p:nvPr>
            <p:ph type="body" sz="quarter" idx="21" hasCustomPrompt="1"/>
          </p:nvPr>
        </p:nvSpPr>
        <p:spPr>
          <a:xfrm>
            <a:off x="592210" y="353292"/>
            <a:ext cx="9660154" cy="967278"/>
          </a:xfrm>
          <a:prstGeom prst="rect">
            <a:avLst/>
          </a:prstGeom>
        </p:spPr>
        <p:txBody>
          <a:bodyPr lIns="0" tIns="0" rIns="0" bIns="0" anchor="ctr">
            <a:noAutofit/>
          </a:bodyPr>
          <a:lstStyle>
            <a:lvl1pPr marL="0" indent="0">
              <a:lnSpc>
                <a:spcPct val="80000"/>
              </a:lnSpc>
              <a:spcBef>
                <a:spcPts val="0"/>
              </a:spcBef>
              <a:buSzTx/>
              <a:buNone/>
              <a:defRPr sz="6000" b="1" cap="all">
                <a:solidFill>
                  <a:srgbClr val="245AA6"/>
                </a:solidFill>
                <a:latin typeface="+mj-lt"/>
                <a:ea typeface="TT Norms Pro ExtraBold"/>
                <a:cs typeface="TT Norms Pro ExtraBold"/>
                <a:sym typeface="TT Norms Pro ExtraBold"/>
              </a:defRPr>
            </a:lvl1pPr>
          </a:lstStyle>
          <a:p>
            <a:r>
              <a:rPr dirty="0" err="1"/>
              <a:t>Titolo</a:t>
            </a:r>
            <a:endParaRPr dirty="0"/>
          </a:p>
        </p:txBody>
      </p:sp>
      <p:sp>
        <p:nvSpPr>
          <p:cNvPr id="88" name="Numero diapositiva"/>
          <p:cNvSpPr txBox="1">
            <a:spLocks noGrp="1"/>
          </p:cNvSpPr>
          <p:nvPr>
            <p:ph type="sldNum" sz="quarter" idx="2"/>
          </p:nvPr>
        </p:nvSpPr>
        <p:spPr>
          <a:prstGeom prst="rect">
            <a:avLst/>
          </a:prstGeom>
        </p:spPr>
        <p:txBody>
          <a:bodyPr/>
          <a:lstStyle>
            <a:lvl1pPr>
              <a:defRPr>
                <a:solidFill>
                  <a:srgbClr val="31A836"/>
                </a:solidFill>
              </a:defRPr>
            </a:lvl1pPr>
          </a:lstStyle>
          <a:p>
            <a:fld id="{C707DB79-51A1-4F21-AA9C-A1705C1A2D61}" type="slidenum">
              <a:rPr lang="it-IT" smtClean="0"/>
              <a:pPr/>
              <a:t>‹N›</a:t>
            </a:fld>
            <a:endParaRPr lang="it-IT"/>
          </a:p>
        </p:txBody>
      </p:sp>
      <p:sp>
        <p:nvSpPr>
          <p:cNvPr id="4" name="Segnaposto testo 3">
            <a:extLst>
              <a:ext uri="{FF2B5EF4-FFF2-40B4-BE49-F238E27FC236}">
                <a16:creationId xmlns:a16="http://schemas.microsoft.com/office/drawing/2014/main" id="{5EF10D22-78B6-440E-A611-138387A0286F}"/>
              </a:ext>
            </a:extLst>
          </p:cNvPr>
          <p:cNvSpPr>
            <a:spLocks noGrp="1"/>
          </p:cNvSpPr>
          <p:nvPr>
            <p:ph type="body" sz="quarter" idx="23"/>
          </p:nvPr>
        </p:nvSpPr>
        <p:spPr>
          <a:xfrm>
            <a:off x="592137" y="1454727"/>
            <a:ext cx="5220000" cy="4858761"/>
          </a:xfrm>
        </p:spPr>
        <p:txBody>
          <a:body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5" name="Segnaposto immagine 4">
            <a:extLst>
              <a:ext uri="{FF2B5EF4-FFF2-40B4-BE49-F238E27FC236}">
                <a16:creationId xmlns:a16="http://schemas.microsoft.com/office/drawing/2014/main" id="{96D9C4CD-369B-4528-A04F-70C406EAEA44}"/>
              </a:ext>
            </a:extLst>
          </p:cNvPr>
          <p:cNvSpPr>
            <a:spLocks noGrp="1"/>
          </p:cNvSpPr>
          <p:nvPr>
            <p:ph type="pic" sz="quarter" idx="24"/>
          </p:nvPr>
        </p:nvSpPr>
        <p:spPr>
          <a:xfrm>
            <a:off x="6379865" y="1454727"/>
            <a:ext cx="5220000" cy="4858761"/>
          </a:xfrm>
        </p:spPr>
        <p:txBody>
          <a:bodyPr/>
          <a:lstStyle>
            <a:lvl1pPr marL="0" indent="0">
              <a:buNone/>
              <a:defRPr/>
            </a:lvl1pPr>
          </a:lstStyle>
          <a:p>
            <a:r>
              <a:rPr lang="it-IT"/>
              <a:t>Fare clic sull'icona per inserire un'immagine</a:t>
            </a:r>
            <a:endParaRPr lang="it-IT" dirty="0"/>
          </a:p>
        </p:txBody>
      </p:sp>
      <p:sp>
        <p:nvSpPr>
          <p:cNvPr id="7" name="Rettangolo 6">
            <a:extLst>
              <a:ext uri="{FF2B5EF4-FFF2-40B4-BE49-F238E27FC236}">
                <a16:creationId xmlns:a16="http://schemas.microsoft.com/office/drawing/2014/main" id="{70BDADEC-9C1D-4129-96A1-E7AA79454CB0}"/>
              </a:ext>
            </a:extLst>
          </p:cNvPr>
          <p:cNvSpPr/>
          <p:nvPr userDrawn="1"/>
        </p:nvSpPr>
        <p:spPr>
          <a:xfrm>
            <a:off x="-1" y="-6927"/>
            <a:ext cx="324000" cy="6876000"/>
          </a:xfrm>
          <a:prstGeom prst="rect">
            <a:avLst/>
          </a:prstGeom>
          <a:gradFill flip="none" rotWithShape="1">
            <a:gsLst>
              <a:gs pos="34000">
                <a:srgbClr val="8FD092"/>
              </a:gs>
              <a:gs pos="0">
                <a:srgbClr val="31A836"/>
              </a:gs>
              <a:gs pos="100000">
                <a:schemeClr val="bg1"/>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9" name="Immagine 8">
            <a:extLst>
              <a:ext uri="{FF2B5EF4-FFF2-40B4-BE49-F238E27FC236}">
                <a16:creationId xmlns:a16="http://schemas.microsoft.com/office/drawing/2014/main" id="{3C3A19B4-261D-45BC-A04F-EBA7150693B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0" y="5995086"/>
            <a:ext cx="987135" cy="682805"/>
          </a:xfrm>
          <a:prstGeom prst="rect">
            <a:avLst/>
          </a:prstGeom>
        </p:spPr>
      </p:pic>
    </p:spTree>
    <p:extLst>
      <p:ext uri="{BB962C8B-B14F-4D97-AF65-F5344CB8AC3E}">
        <p14:creationId xmlns:p14="http://schemas.microsoft.com/office/powerpoint/2010/main" val="1331595502"/>
      </p:ext>
    </p:extLst>
  </p:cSld>
  <p:clrMapOvr>
    <a:masterClrMapping/>
  </p:clrMapOvr>
  <p:transition spd="med"/>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userDrawn="1">
  <p:cSld name="Titolo Sezione">
    <p:spTree>
      <p:nvGrpSpPr>
        <p:cNvPr id="1" name=""/>
        <p:cNvGrpSpPr/>
        <p:nvPr/>
      </p:nvGrpSpPr>
      <p:grpSpPr>
        <a:xfrm>
          <a:off x="0" y="0"/>
          <a:ext cx="0" cy="0"/>
          <a:chOff x="0" y="0"/>
          <a:chExt cx="0" cy="0"/>
        </a:xfrm>
      </p:grpSpPr>
      <p:sp>
        <p:nvSpPr>
          <p:cNvPr id="105" name="Titolo Testo"/>
          <p:cNvSpPr txBox="1">
            <a:spLocks noGrp="1"/>
          </p:cNvSpPr>
          <p:nvPr>
            <p:ph type="body" sz="quarter" idx="21" hasCustomPrompt="1"/>
          </p:nvPr>
        </p:nvSpPr>
        <p:spPr>
          <a:xfrm>
            <a:off x="2233785" y="2544550"/>
            <a:ext cx="7724431" cy="1044195"/>
          </a:xfrm>
          <a:prstGeom prst="rect">
            <a:avLst/>
          </a:prstGeom>
        </p:spPr>
        <p:txBody>
          <a:bodyPr lIns="0" tIns="0" rIns="0" bIns="0" anchor="b">
            <a:noAutofit/>
          </a:bodyPr>
          <a:lstStyle>
            <a:lvl1pPr marL="0" indent="0" algn="ctr">
              <a:lnSpc>
                <a:spcPct val="80000"/>
              </a:lnSpc>
              <a:spcBef>
                <a:spcPts val="0"/>
              </a:spcBef>
              <a:buSzTx/>
              <a:buNone/>
              <a:defRPr sz="6000" b="1" cap="all">
                <a:solidFill>
                  <a:srgbClr val="245AA6"/>
                </a:solidFill>
                <a:latin typeface="+mj-lt"/>
                <a:ea typeface="TT Norms Pro ExtraBold"/>
                <a:cs typeface="TT Norms Pro ExtraBold"/>
                <a:sym typeface="TT Norms Pro ExtraBold"/>
              </a:defRPr>
            </a:lvl1pPr>
          </a:lstStyle>
          <a:p>
            <a:r>
              <a:rPr dirty="0" err="1"/>
              <a:t>Titolo</a:t>
            </a:r>
            <a:endParaRPr dirty="0"/>
          </a:p>
        </p:txBody>
      </p:sp>
      <p:sp>
        <p:nvSpPr>
          <p:cNvPr id="106" name="Titolo sezione"/>
          <p:cNvSpPr txBox="1">
            <a:spLocks noGrp="1"/>
          </p:cNvSpPr>
          <p:nvPr>
            <p:ph type="body" sz="quarter" idx="22" hasCustomPrompt="1"/>
          </p:nvPr>
        </p:nvSpPr>
        <p:spPr>
          <a:xfrm>
            <a:off x="2233785" y="3680538"/>
            <a:ext cx="7724431" cy="312300"/>
          </a:xfrm>
          <a:prstGeom prst="rect">
            <a:avLst/>
          </a:prstGeom>
        </p:spPr>
        <p:txBody>
          <a:bodyPr lIns="0" tIns="0" rIns="0" bIns="0" anchor="t">
            <a:noAutofit/>
          </a:bodyPr>
          <a:lstStyle>
            <a:lvl1pPr marL="0" indent="0" algn="ctr">
              <a:lnSpc>
                <a:spcPct val="80000"/>
              </a:lnSpc>
              <a:spcBef>
                <a:spcPts val="0"/>
              </a:spcBef>
              <a:buSzTx/>
              <a:buNone/>
              <a:defRPr sz="2000">
                <a:solidFill>
                  <a:srgbClr val="3C3C3C"/>
                </a:solidFill>
                <a:latin typeface="TT Norms Pro Bold"/>
                <a:ea typeface="TT Norms Pro Bold"/>
                <a:cs typeface="TT Norms Pro Bold"/>
                <a:sym typeface="TT Norms Pro Bold"/>
              </a:defRPr>
            </a:lvl1pPr>
          </a:lstStyle>
          <a:p>
            <a:r>
              <a:rPr lang="it-IT" dirty="0"/>
              <a:t>Sottotitolo</a:t>
            </a:r>
            <a:endParaRPr dirty="0"/>
          </a:p>
        </p:txBody>
      </p:sp>
      <p:sp>
        <p:nvSpPr>
          <p:cNvPr id="113" name="Numero diapositiva"/>
          <p:cNvSpPr txBox="1">
            <a:spLocks noGrp="1"/>
          </p:cNvSpPr>
          <p:nvPr>
            <p:ph type="sldNum" sz="quarter" idx="2"/>
          </p:nvPr>
        </p:nvSpPr>
        <p:spPr>
          <a:xfrm>
            <a:off x="5846621" y="6490854"/>
            <a:ext cx="498764" cy="256480"/>
          </a:xfrm>
          <a:prstGeom prst="rect">
            <a:avLst/>
          </a:prstGeom>
        </p:spPr>
        <p:txBody>
          <a:bodyPr/>
          <a:lstStyle>
            <a:lvl1pPr>
              <a:defRPr>
                <a:solidFill>
                  <a:srgbClr val="31A836"/>
                </a:solidFill>
              </a:defRPr>
            </a:lvl1pPr>
          </a:lstStyle>
          <a:p>
            <a:fld id="{86CB4B4D-7CA3-9044-876B-883B54F8677D}" type="slidenum">
              <a:rPr lang="it-IT" smtClean="0"/>
              <a:pPr/>
              <a:t>‹N›</a:t>
            </a:fld>
            <a:endParaRPr lang="it-IT"/>
          </a:p>
        </p:txBody>
      </p:sp>
      <p:pic>
        <p:nvPicPr>
          <p:cNvPr id="6" name="Immagine 5">
            <a:extLst>
              <a:ext uri="{FF2B5EF4-FFF2-40B4-BE49-F238E27FC236}">
                <a16:creationId xmlns:a16="http://schemas.microsoft.com/office/drawing/2014/main" id="{97F025E0-C098-478B-A7CA-910B41DECEE4}"/>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638154" y="141086"/>
            <a:ext cx="1398399" cy="967278"/>
          </a:xfrm>
          <a:prstGeom prst="rect">
            <a:avLst/>
          </a:prstGeom>
        </p:spPr>
      </p:pic>
      <p:sp>
        <p:nvSpPr>
          <p:cNvPr id="7" name="Rettangolo 6">
            <a:extLst>
              <a:ext uri="{FF2B5EF4-FFF2-40B4-BE49-F238E27FC236}">
                <a16:creationId xmlns:a16="http://schemas.microsoft.com/office/drawing/2014/main" id="{F67D8C89-739B-4A80-BE90-942C2345C9A5}"/>
              </a:ext>
            </a:extLst>
          </p:cNvPr>
          <p:cNvSpPr/>
          <p:nvPr userDrawn="1"/>
        </p:nvSpPr>
        <p:spPr>
          <a:xfrm>
            <a:off x="-1" y="-6927"/>
            <a:ext cx="324000" cy="6876000"/>
          </a:xfrm>
          <a:prstGeom prst="rect">
            <a:avLst/>
          </a:prstGeom>
          <a:gradFill flip="none" rotWithShape="1">
            <a:gsLst>
              <a:gs pos="34000">
                <a:srgbClr val="8FD092"/>
              </a:gs>
              <a:gs pos="0">
                <a:srgbClr val="31A836"/>
              </a:gs>
              <a:gs pos="100000">
                <a:schemeClr val="bg1"/>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Tree>
    <p:extLst>
      <p:ext uri="{BB962C8B-B14F-4D97-AF65-F5344CB8AC3E}">
        <p14:creationId xmlns:p14="http://schemas.microsoft.com/office/powerpoint/2010/main" val="1496228395"/>
      </p:ext>
    </p:extLst>
  </p:cSld>
  <p:clrMapOvr>
    <a:masterClrMapping/>
  </p:clrMapOvr>
  <p:transition spd="med"/>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userDrawn="1">
  <p:cSld name="Fine Documento">
    <p:spTree>
      <p:nvGrpSpPr>
        <p:cNvPr id="1" name=""/>
        <p:cNvGrpSpPr/>
        <p:nvPr/>
      </p:nvGrpSpPr>
      <p:grpSpPr>
        <a:xfrm>
          <a:off x="0" y="0"/>
          <a:ext cx="0" cy="0"/>
          <a:chOff x="0" y="0"/>
          <a:chExt cx="0" cy="0"/>
        </a:xfrm>
      </p:grpSpPr>
      <p:sp>
        <p:nvSpPr>
          <p:cNvPr id="65" name="Numero diapositiva"/>
          <p:cNvSpPr txBox="1">
            <a:spLocks noGrp="1"/>
          </p:cNvSpPr>
          <p:nvPr>
            <p:ph type="sldNum" sz="quarter" idx="2"/>
          </p:nvPr>
        </p:nvSpPr>
        <p:spPr>
          <a:prstGeom prst="rect">
            <a:avLst/>
          </a:prstGeom>
        </p:spPr>
        <p:txBody>
          <a:bodyPr/>
          <a:lstStyle>
            <a:lvl1pPr>
              <a:defRPr>
                <a:solidFill>
                  <a:srgbClr val="31A836"/>
                </a:solidFill>
              </a:defRPr>
            </a:lvl1pPr>
          </a:lstStyle>
          <a:p>
            <a:fld id="{C707DB79-51A1-4F21-AA9C-A1705C1A2D61}" type="slidenum">
              <a:rPr lang="it-IT" smtClean="0"/>
              <a:pPr/>
              <a:t>‹N›</a:t>
            </a:fld>
            <a:endParaRPr lang="it-IT"/>
          </a:p>
        </p:txBody>
      </p:sp>
      <p:pic>
        <p:nvPicPr>
          <p:cNvPr id="3" name="Immagine 2">
            <a:extLst>
              <a:ext uri="{FF2B5EF4-FFF2-40B4-BE49-F238E27FC236}">
                <a16:creationId xmlns:a16="http://schemas.microsoft.com/office/drawing/2014/main" id="{91A56850-7686-4A17-98DE-D2F820C91DD4}"/>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4972501" y="1305945"/>
            <a:ext cx="2246999" cy="1554258"/>
          </a:xfrm>
          <a:prstGeom prst="rect">
            <a:avLst/>
          </a:prstGeom>
          <a:ln>
            <a:noFill/>
          </a:ln>
        </p:spPr>
      </p:pic>
      <p:pic>
        <p:nvPicPr>
          <p:cNvPr id="8" name="Immagine 7">
            <a:extLst>
              <a:ext uri="{FF2B5EF4-FFF2-40B4-BE49-F238E27FC236}">
                <a16:creationId xmlns:a16="http://schemas.microsoft.com/office/drawing/2014/main" id="{56D2924E-F6F6-4951-A104-2CF2DBBAB5E7}"/>
              </a:ext>
            </a:extLst>
          </p:cNvPr>
          <p:cNvPicPr>
            <a:picLocks noChangeAspect="1"/>
          </p:cNvPicPr>
          <p:nvPr userDrawn="1"/>
        </p:nvPicPr>
        <p:blipFill>
          <a:blip r:embed="rId3" cstate="print"/>
          <a:stretch>
            <a:fillRect/>
          </a:stretch>
        </p:blipFill>
        <p:spPr>
          <a:xfrm>
            <a:off x="1715644" y="3429000"/>
            <a:ext cx="8760711" cy="2255716"/>
          </a:xfrm>
          <a:prstGeom prst="rect">
            <a:avLst/>
          </a:prstGeom>
        </p:spPr>
      </p:pic>
      <p:sp>
        <p:nvSpPr>
          <p:cNvPr id="5" name="Rettangolo 4">
            <a:extLst>
              <a:ext uri="{FF2B5EF4-FFF2-40B4-BE49-F238E27FC236}">
                <a16:creationId xmlns:a16="http://schemas.microsoft.com/office/drawing/2014/main" id="{F3F35266-7B33-454F-B7B9-384A2ACEDC1A}"/>
              </a:ext>
            </a:extLst>
          </p:cNvPr>
          <p:cNvSpPr/>
          <p:nvPr userDrawn="1"/>
        </p:nvSpPr>
        <p:spPr>
          <a:xfrm>
            <a:off x="-1" y="-6927"/>
            <a:ext cx="324000" cy="6876000"/>
          </a:xfrm>
          <a:prstGeom prst="rect">
            <a:avLst/>
          </a:prstGeom>
          <a:gradFill flip="none" rotWithShape="1">
            <a:gsLst>
              <a:gs pos="34000">
                <a:srgbClr val="8FD092"/>
              </a:gs>
              <a:gs pos="0">
                <a:srgbClr val="31A836"/>
              </a:gs>
              <a:gs pos="100000">
                <a:schemeClr val="bg1"/>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Tree>
    <p:extLst>
      <p:ext uri="{BB962C8B-B14F-4D97-AF65-F5344CB8AC3E}">
        <p14:creationId xmlns:p14="http://schemas.microsoft.com/office/powerpoint/2010/main" val="944611750"/>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Titolo Sezione con Immagine">
    <p:spTree>
      <p:nvGrpSpPr>
        <p:cNvPr id="1" name=""/>
        <p:cNvGrpSpPr/>
        <p:nvPr/>
      </p:nvGrpSpPr>
      <p:grpSpPr>
        <a:xfrm>
          <a:off x="0" y="0"/>
          <a:ext cx="0" cy="0"/>
          <a:chOff x="0" y="0"/>
          <a:chExt cx="0" cy="0"/>
        </a:xfrm>
      </p:grpSpPr>
      <p:sp>
        <p:nvSpPr>
          <p:cNvPr id="112" name="Immagine"/>
          <p:cNvSpPr>
            <a:spLocks noGrp="1"/>
          </p:cNvSpPr>
          <p:nvPr>
            <p:ph type="pic" sz="half" idx="24"/>
          </p:nvPr>
        </p:nvSpPr>
        <p:spPr>
          <a:xfrm>
            <a:off x="30228" y="8082"/>
            <a:ext cx="12192000" cy="6858000"/>
          </a:xfrm>
          <a:prstGeom prst="rect">
            <a:avLst/>
          </a:prstGeom>
        </p:spPr>
        <p:txBody>
          <a:bodyPr lIns="91439" tIns="45719" rIns="91439" bIns="45719" anchor="t">
            <a:noAutofit/>
          </a:bodyPr>
          <a:lstStyle>
            <a:lvl1pPr>
              <a:buNone/>
              <a:defRPr/>
            </a:lvl1pPr>
          </a:lstStyle>
          <a:p>
            <a:r>
              <a:rPr lang="it-IT" dirty="0"/>
              <a:t>Fare clic sull'icona per inserire un'immagine</a:t>
            </a:r>
            <a:endParaRPr dirty="0"/>
          </a:p>
        </p:txBody>
      </p:sp>
      <p:sp>
        <p:nvSpPr>
          <p:cNvPr id="105" name="Titolo Testo"/>
          <p:cNvSpPr txBox="1">
            <a:spLocks noGrp="1"/>
          </p:cNvSpPr>
          <p:nvPr>
            <p:ph type="body" sz="quarter" idx="21" hasCustomPrompt="1"/>
          </p:nvPr>
        </p:nvSpPr>
        <p:spPr>
          <a:xfrm>
            <a:off x="2233785" y="2544550"/>
            <a:ext cx="7724431" cy="1044195"/>
          </a:xfrm>
          <a:prstGeom prst="rect">
            <a:avLst/>
          </a:prstGeom>
        </p:spPr>
        <p:txBody>
          <a:bodyPr lIns="0" tIns="0" rIns="0" bIns="0" anchor="b">
            <a:noAutofit/>
          </a:bodyPr>
          <a:lstStyle>
            <a:lvl1pPr marL="0" indent="0" algn="ctr">
              <a:lnSpc>
                <a:spcPct val="80000"/>
              </a:lnSpc>
              <a:spcBef>
                <a:spcPts val="0"/>
              </a:spcBef>
              <a:buSzTx/>
              <a:buNone/>
              <a:defRPr sz="4800" b="1" cap="all">
                <a:solidFill>
                  <a:srgbClr val="245AA6"/>
                </a:solidFill>
                <a:latin typeface="+mj-lt"/>
                <a:ea typeface="TT Norms Pro ExtraBold"/>
                <a:cs typeface="TT Norms Pro ExtraBold"/>
                <a:sym typeface="TT Norms Pro ExtraBold"/>
              </a:defRPr>
            </a:lvl1pPr>
          </a:lstStyle>
          <a:p>
            <a:r>
              <a:rPr dirty="0" err="1"/>
              <a:t>Titolo</a:t>
            </a:r>
            <a:endParaRPr dirty="0"/>
          </a:p>
        </p:txBody>
      </p:sp>
      <p:sp>
        <p:nvSpPr>
          <p:cNvPr id="106" name="Titolo sezione"/>
          <p:cNvSpPr txBox="1">
            <a:spLocks noGrp="1"/>
          </p:cNvSpPr>
          <p:nvPr>
            <p:ph type="body" sz="quarter" idx="22" hasCustomPrompt="1"/>
          </p:nvPr>
        </p:nvSpPr>
        <p:spPr>
          <a:xfrm>
            <a:off x="2233785" y="3680538"/>
            <a:ext cx="7724431" cy="312300"/>
          </a:xfrm>
          <a:prstGeom prst="rect">
            <a:avLst/>
          </a:prstGeom>
        </p:spPr>
        <p:txBody>
          <a:bodyPr lIns="0" tIns="0" rIns="0" bIns="0" anchor="t">
            <a:noAutofit/>
          </a:bodyPr>
          <a:lstStyle>
            <a:lvl1pPr marL="0" indent="0" algn="ctr">
              <a:lnSpc>
                <a:spcPct val="80000"/>
              </a:lnSpc>
              <a:spcBef>
                <a:spcPts val="0"/>
              </a:spcBef>
              <a:buSzTx/>
              <a:buNone/>
              <a:defRPr sz="2000">
                <a:solidFill>
                  <a:srgbClr val="3C3C3C"/>
                </a:solidFill>
                <a:latin typeface="TT Norms Pro Bold"/>
                <a:ea typeface="TT Norms Pro Bold"/>
                <a:cs typeface="TT Norms Pro Bold"/>
                <a:sym typeface="TT Norms Pro Bold"/>
              </a:defRPr>
            </a:lvl1pPr>
          </a:lstStyle>
          <a:p>
            <a:r>
              <a:rPr lang="it-IT" dirty="0"/>
              <a:t>Sottotitolo</a:t>
            </a:r>
            <a:endParaRPr dirty="0"/>
          </a:p>
        </p:txBody>
      </p:sp>
      <p:sp>
        <p:nvSpPr>
          <p:cNvPr id="113" name="Numero diapositiva"/>
          <p:cNvSpPr txBox="1">
            <a:spLocks noGrp="1"/>
          </p:cNvSpPr>
          <p:nvPr>
            <p:ph type="sldNum" sz="quarter" idx="2"/>
          </p:nvPr>
        </p:nvSpPr>
        <p:spPr>
          <a:prstGeom prst="rect">
            <a:avLst/>
          </a:prstGeom>
        </p:spPr>
        <p:txBody>
          <a:bodyPr/>
          <a:lstStyle>
            <a:lvl1pPr>
              <a:defRPr>
                <a:solidFill>
                  <a:srgbClr val="31A836"/>
                </a:solidFill>
              </a:defRPr>
            </a:lvl1pPr>
          </a:lstStyle>
          <a:p>
            <a:fld id="{C707DB79-51A1-4F21-AA9C-A1705C1A2D61}" type="slidenum">
              <a:rPr lang="it-IT" smtClean="0"/>
              <a:pPr/>
              <a:t>‹N›</a:t>
            </a:fld>
            <a:endParaRPr lang="it-IT"/>
          </a:p>
        </p:txBody>
      </p:sp>
      <p:sp>
        <p:nvSpPr>
          <p:cNvPr id="8" name="Rettangolo 7">
            <a:extLst>
              <a:ext uri="{FF2B5EF4-FFF2-40B4-BE49-F238E27FC236}">
                <a16:creationId xmlns:a16="http://schemas.microsoft.com/office/drawing/2014/main" id="{A7AEC6DA-3087-486C-87C6-011BC530F3CC}"/>
              </a:ext>
            </a:extLst>
          </p:cNvPr>
          <p:cNvSpPr/>
          <p:nvPr userDrawn="1"/>
        </p:nvSpPr>
        <p:spPr>
          <a:xfrm>
            <a:off x="-1" y="-6927"/>
            <a:ext cx="324000" cy="6876000"/>
          </a:xfrm>
          <a:prstGeom prst="rect">
            <a:avLst/>
          </a:prstGeom>
          <a:gradFill flip="none" rotWithShape="1">
            <a:gsLst>
              <a:gs pos="34000">
                <a:srgbClr val="8FD092"/>
              </a:gs>
              <a:gs pos="0">
                <a:srgbClr val="31A836"/>
              </a:gs>
              <a:gs pos="100000">
                <a:schemeClr val="bg1"/>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11" name="Immagine 10">
            <a:extLst>
              <a:ext uri="{FF2B5EF4-FFF2-40B4-BE49-F238E27FC236}">
                <a16:creationId xmlns:a16="http://schemas.microsoft.com/office/drawing/2014/main" id="{9A2948C3-A82F-4B0F-AA7A-2AE1CFF21752}"/>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0" y="5995086"/>
            <a:ext cx="987135" cy="682805"/>
          </a:xfrm>
          <a:prstGeom prst="rect">
            <a:avLst/>
          </a:prstGeom>
        </p:spPr>
      </p:pic>
    </p:spTree>
    <p:extLst>
      <p:ext uri="{BB962C8B-B14F-4D97-AF65-F5344CB8AC3E}">
        <p14:creationId xmlns:p14="http://schemas.microsoft.com/office/powerpoint/2010/main" val="85910645"/>
      </p:ext>
    </p:extLst>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Sottotitolo Sezione con Immagine">
    <p:spTree>
      <p:nvGrpSpPr>
        <p:cNvPr id="1" name=""/>
        <p:cNvGrpSpPr/>
        <p:nvPr/>
      </p:nvGrpSpPr>
      <p:grpSpPr>
        <a:xfrm>
          <a:off x="0" y="0"/>
          <a:ext cx="0" cy="0"/>
          <a:chOff x="0" y="0"/>
          <a:chExt cx="0" cy="0"/>
        </a:xfrm>
      </p:grpSpPr>
      <p:sp>
        <p:nvSpPr>
          <p:cNvPr id="112" name="Immagine"/>
          <p:cNvSpPr>
            <a:spLocks noGrp="1"/>
          </p:cNvSpPr>
          <p:nvPr>
            <p:ph type="pic" sz="half" idx="24"/>
          </p:nvPr>
        </p:nvSpPr>
        <p:spPr>
          <a:xfrm>
            <a:off x="0" y="0"/>
            <a:ext cx="12192000" cy="6858000"/>
          </a:xfrm>
          <a:prstGeom prst="rect">
            <a:avLst/>
          </a:prstGeom>
        </p:spPr>
        <p:txBody>
          <a:bodyPr lIns="91439" tIns="45719" rIns="91439" bIns="45719" anchor="t">
            <a:noAutofit/>
          </a:bodyPr>
          <a:lstStyle>
            <a:lvl1pPr marL="0" indent="0">
              <a:buNone/>
              <a:defRPr/>
            </a:lvl1pPr>
          </a:lstStyle>
          <a:p>
            <a:r>
              <a:rPr lang="it-IT"/>
              <a:t>Fare clic sull'icona per inserire un'immagine</a:t>
            </a:r>
            <a:endParaRPr dirty="0"/>
          </a:p>
        </p:txBody>
      </p:sp>
      <p:sp>
        <p:nvSpPr>
          <p:cNvPr id="105" name="Titolo Testo"/>
          <p:cNvSpPr txBox="1">
            <a:spLocks noGrp="1"/>
          </p:cNvSpPr>
          <p:nvPr>
            <p:ph type="body" sz="quarter" idx="21" hasCustomPrompt="1"/>
          </p:nvPr>
        </p:nvSpPr>
        <p:spPr>
          <a:xfrm>
            <a:off x="2233785" y="2544550"/>
            <a:ext cx="7724431" cy="632912"/>
          </a:xfrm>
          <a:prstGeom prst="rect">
            <a:avLst/>
          </a:prstGeom>
        </p:spPr>
        <p:txBody>
          <a:bodyPr lIns="0" tIns="0" rIns="0" bIns="0" anchor="t">
            <a:noAutofit/>
          </a:bodyPr>
          <a:lstStyle>
            <a:lvl1pPr marL="0" indent="0" algn="ctr">
              <a:lnSpc>
                <a:spcPct val="80000"/>
              </a:lnSpc>
              <a:spcBef>
                <a:spcPts val="0"/>
              </a:spcBef>
              <a:buSzTx/>
              <a:buNone/>
              <a:defRPr sz="4800" b="1" cap="all">
                <a:solidFill>
                  <a:srgbClr val="245AA6"/>
                </a:solidFill>
                <a:latin typeface="+mj-lt"/>
                <a:ea typeface="TT Norms Pro ExtraBold"/>
                <a:cs typeface="TT Norms Pro ExtraBold"/>
                <a:sym typeface="TT Norms Pro ExtraBold"/>
              </a:defRPr>
            </a:lvl1pPr>
          </a:lstStyle>
          <a:p>
            <a:r>
              <a:rPr lang="it-IT" dirty="0"/>
              <a:t>sezione</a:t>
            </a:r>
            <a:endParaRPr dirty="0"/>
          </a:p>
        </p:txBody>
      </p:sp>
      <p:sp>
        <p:nvSpPr>
          <p:cNvPr id="106" name="Titolo sezione"/>
          <p:cNvSpPr txBox="1">
            <a:spLocks noGrp="1"/>
          </p:cNvSpPr>
          <p:nvPr>
            <p:ph type="body" sz="quarter" idx="22" hasCustomPrompt="1"/>
          </p:nvPr>
        </p:nvSpPr>
        <p:spPr>
          <a:xfrm>
            <a:off x="2233785" y="3680538"/>
            <a:ext cx="7724431" cy="312300"/>
          </a:xfrm>
          <a:prstGeom prst="rect">
            <a:avLst/>
          </a:prstGeom>
        </p:spPr>
        <p:txBody>
          <a:bodyPr lIns="0" tIns="0" rIns="0" bIns="0" anchor="t">
            <a:noAutofit/>
          </a:bodyPr>
          <a:lstStyle>
            <a:lvl1pPr marL="0" indent="0" algn="ctr">
              <a:lnSpc>
                <a:spcPct val="80000"/>
              </a:lnSpc>
              <a:spcBef>
                <a:spcPts val="0"/>
              </a:spcBef>
              <a:buSzTx/>
              <a:buNone/>
              <a:defRPr sz="2000">
                <a:solidFill>
                  <a:srgbClr val="3C3C3C"/>
                </a:solidFill>
                <a:latin typeface="TT Norms Pro Bold"/>
                <a:ea typeface="TT Norms Pro Bold"/>
                <a:cs typeface="TT Norms Pro Bold"/>
                <a:sym typeface="TT Norms Pro Bold"/>
              </a:defRPr>
            </a:lvl1pPr>
          </a:lstStyle>
          <a:p>
            <a:r>
              <a:rPr lang="it-IT" dirty="0">
                <a:solidFill>
                  <a:schemeClr val="accent1"/>
                </a:solidFill>
              </a:rPr>
              <a:t>Sottotitolo Sezione</a:t>
            </a:r>
          </a:p>
        </p:txBody>
      </p:sp>
      <p:sp>
        <p:nvSpPr>
          <p:cNvPr id="113" name="Numero diapositiva"/>
          <p:cNvSpPr txBox="1">
            <a:spLocks noGrp="1"/>
          </p:cNvSpPr>
          <p:nvPr>
            <p:ph type="sldNum" sz="quarter" idx="2"/>
          </p:nvPr>
        </p:nvSpPr>
        <p:spPr>
          <a:prstGeom prst="rect">
            <a:avLst/>
          </a:prstGeom>
        </p:spPr>
        <p:txBody>
          <a:bodyPr/>
          <a:lstStyle/>
          <a:p>
            <a:fld id="{86CB4B4D-7CA3-9044-876B-883B54F8677D}" type="slidenum">
              <a:rPr/>
              <a:pPr/>
              <a:t>‹N›</a:t>
            </a:fld>
            <a:endParaRPr/>
          </a:p>
        </p:txBody>
      </p:sp>
      <p:sp>
        <p:nvSpPr>
          <p:cNvPr id="7" name="Rettangolo 6">
            <a:extLst>
              <a:ext uri="{FF2B5EF4-FFF2-40B4-BE49-F238E27FC236}">
                <a16:creationId xmlns:a16="http://schemas.microsoft.com/office/drawing/2014/main" id="{27203064-8B51-40D8-9DFA-0C33D640E28B}"/>
              </a:ext>
            </a:extLst>
          </p:cNvPr>
          <p:cNvSpPr/>
          <p:nvPr userDrawn="1"/>
        </p:nvSpPr>
        <p:spPr>
          <a:xfrm>
            <a:off x="-1" y="-6927"/>
            <a:ext cx="324000" cy="6876000"/>
          </a:xfrm>
          <a:prstGeom prst="rect">
            <a:avLst/>
          </a:prstGeom>
          <a:gradFill flip="none" rotWithShape="1">
            <a:gsLst>
              <a:gs pos="34000">
                <a:srgbClr val="8FD092"/>
              </a:gs>
              <a:gs pos="0">
                <a:srgbClr val="31A836"/>
              </a:gs>
              <a:gs pos="100000">
                <a:schemeClr val="bg1"/>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8" name="Immagine 7">
            <a:extLst>
              <a:ext uri="{FF2B5EF4-FFF2-40B4-BE49-F238E27FC236}">
                <a16:creationId xmlns:a16="http://schemas.microsoft.com/office/drawing/2014/main" id="{1E7A4AEA-1834-49A2-8D40-C036B100738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0" y="5995086"/>
            <a:ext cx="987135" cy="682805"/>
          </a:xfrm>
          <a:prstGeom prst="rect">
            <a:avLst/>
          </a:prstGeom>
        </p:spPr>
      </p:pic>
    </p:spTree>
    <p:extLst>
      <p:ext uri="{BB962C8B-B14F-4D97-AF65-F5344CB8AC3E}">
        <p14:creationId xmlns:p14="http://schemas.microsoft.com/office/powerpoint/2010/main" val="1255396280"/>
      </p:ext>
    </p:extLst>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userDrawn="1">
  <p:cSld name="Titolo e Testo">
    <p:spTree>
      <p:nvGrpSpPr>
        <p:cNvPr id="1" name=""/>
        <p:cNvGrpSpPr/>
        <p:nvPr/>
      </p:nvGrpSpPr>
      <p:grpSpPr>
        <a:xfrm>
          <a:off x="0" y="0"/>
          <a:ext cx="0" cy="0"/>
          <a:chOff x="0" y="0"/>
          <a:chExt cx="0" cy="0"/>
        </a:xfrm>
      </p:grpSpPr>
      <p:sp>
        <p:nvSpPr>
          <p:cNvPr id="81" name="Titolo Testo"/>
          <p:cNvSpPr txBox="1">
            <a:spLocks noGrp="1"/>
          </p:cNvSpPr>
          <p:nvPr>
            <p:ph type="body" sz="quarter" idx="21" hasCustomPrompt="1"/>
          </p:nvPr>
        </p:nvSpPr>
        <p:spPr>
          <a:xfrm>
            <a:off x="592138" y="368872"/>
            <a:ext cx="9646372" cy="967279"/>
          </a:xfrm>
          <a:prstGeom prst="rect">
            <a:avLst/>
          </a:prstGeom>
        </p:spPr>
        <p:txBody>
          <a:bodyPr lIns="0" tIns="0" rIns="0" bIns="0" anchor="ctr">
            <a:noAutofit/>
          </a:bodyPr>
          <a:lstStyle>
            <a:lvl1pPr marL="0" indent="0">
              <a:lnSpc>
                <a:spcPct val="80000"/>
              </a:lnSpc>
              <a:spcBef>
                <a:spcPts val="0"/>
              </a:spcBef>
              <a:buSzTx/>
              <a:buNone/>
              <a:defRPr sz="4800" b="1" cap="all">
                <a:solidFill>
                  <a:srgbClr val="245AA6"/>
                </a:solidFill>
                <a:latin typeface="+mj-lt"/>
                <a:ea typeface="TT Norms Pro ExtraBold"/>
                <a:cs typeface="TT Norms Pro ExtraBold"/>
                <a:sym typeface="TT Norms Pro ExtraBold"/>
              </a:defRPr>
            </a:lvl1pPr>
          </a:lstStyle>
          <a:p>
            <a:r>
              <a:rPr dirty="0" err="1"/>
              <a:t>Titolo</a:t>
            </a:r>
            <a:endParaRPr dirty="0"/>
          </a:p>
        </p:txBody>
      </p:sp>
      <p:sp>
        <p:nvSpPr>
          <p:cNvPr id="88" name="Numero diapositiva"/>
          <p:cNvSpPr txBox="1">
            <a:spLocks noGrp="1"/>
          </p:cNvSpPr>
          <p:nvPr>
            <p:ph type="sldNum" sz="quarter" idx="2"/>
          </p:nvPr>
        </p:nvSpPr>
        <p:spPr>
          <a:prstGeom prst="rect">
            <a:avLst/>
          </a:prstGeom>
        </p:spPr>
        <p:txBody>
          <a:bodyPr/>
          <a:lstStyle>
            <a:lvl1pPr>
              <a:defRPr>
                <a:solidFill>
                  <a:srgbClr val="31A836"/>
                </a:solidFill>
              </a:defRPr>
            </a:lvl1pPr>
          </a:lstStyle>
          <a:p>
            <a:fld id="{C707DB79-51A1-4F21-AA9C-A1705C1A2D61}" type="slidenum">
              <a:rPr lang="it-IT" smtClean="0"/>
              <a:pPr/>
              <a:t>‹N›</a:t>
            </a:fld>
            <a:endParaRPr lang="it-IT"/>
          </a:p>
        </p:txBody>
      </p:sp>
      <p:sp>
        <p:nvSpPr>
          <p:cNvPr id="4" name="Segnaposto testo 3">
            <a:extLst>
              <a:ext uri="{FF2B5EF4-FFF2-40B4-BE49-F238E27FC236}">
                <a16:creationId xmlns:a16="http://schemas.microsoft.com/office/drawing/2014/main" id="{5EF10D22-78B6-440E-A611-138387A0286F}"/>
              </a:ext>
            </a:extLst>
          </p:cNvPr>
          <p:cNvSpPr>
            <a:spLocks noGrp="1"/>
          </p:cNvSpPr>
          <p:nvPr>
            <p:ph type="body" sz="quarter" idx="23"/>
          </p:nvPr>
        </p:nvSpPr>
        <p:spPr>
          <a:xfrm>
            <a:off x="592137" y="1440873"/>
            <a:ext cx="11011045" cy="4872615"/>
          </a:xfrm>
        </p:spPr>
        <p:txBody>
          <a:body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6" name="Rettangolo 5">
            <a:extLst>
              <a:ext uri="{FF2B5EF4-FFF2-40B4-BE49-F238E27FC236}">
                <a16:creationId xmlns:a16="http://schemas.microsoft.com/office/drawing/2014/main" id="{68795B6C-44EC-4AB2-88E5-73C652ADF79B}"/>
              </a:ext>
            </a:extLst>
          </p:cNvPr>
          <p:cNvSpPr/>
          <p:nvPr userDrawn="1"/>
        </p:nvSpPr>
        <p:spPr>
          <a:xfrm>
            <a:off x="-1" y="-6927"/>
            <a:ext cx="324000" cy="6876000"/>
          </a:xfrm>
          <a:prstGeom prst="rect">
            <a:avLst/>
          </a:prstGeom>
          <a:gradFill flip="none" rotWithShape="1">
            <a:gsLst>
              <a:gs pos="34000">
                <a:srgbClr val="8FD092"/>
              </a:gs>
              <a:gs pos="0">
                <a:srgbClr val="31A836"/>
              </a:gs>
              <a:gs pos="100000">
                <a:schemeClr val="bg1"/>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8" name="Immagine 7">
            <a:extLst>
              <a:ext uri="{FF2B5EF4-FFF2-40B4-BE49-F238E27FC236}">
                <a16:creationId xmlns:a16="http://schemas.microsoft.com/office/drawing/2014/main" id="{06A88C9B-C774-4095-8AD0-BA3E7DD311EE}"/>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0" y="5995086"/>
            <a:ext cx="987135" cy="682805"/>
          </a:xfrm>
          <a:prstGeom prst="rect">
            <a:avLst/>
          </a:prstGeom>
        </p:spPr>
      </p:pic>
    </p:spTree>
    <p:extLst>
      <p:ext uri="{BB962C8B-B14F-4D97-AF65-F5344CB8AC3E}">
        <p14:creationId xmlns:p14="http://schemas.microsoft.com/office/powerpoint/2010/main" val="2020735499"/>
      </p:ext>
    </p:extLst>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Titolo e Testo in 2 colonne">
    <p:spTree>
      <p:nvGrpSpPr>
        <p:cNvPr id="1" name=""/>
        <p:cNvGrpSpPr/>
        <p:nvPr/>
      </p:nvGrpSpPr>
      <p:grpSpPr>
        <a:xfrm>
          <a:off x="0" y="0"/>
          <a:ext cx="0" cy="0"/>
          <a:chOff x="0" y="0"/>
          <a:chExt cx="0" cy="0"/>
        </a:xfrm>
      </p:grpSpPr>
      <p:sp>
        <p:nvSpPr>
          <p:cNvPr id="81" name="Titolo Testo"/>
          <p:cNvSpPr txBox="1">
            <a:spLocks noGrp="1"/>
          </p:cNvSpPr>
          <p:nvPr>
            <p:ph type="body" sz="quarter" idx="21" hasCustomPrompt="1"/>
          </p:nvPr>
        </p:nvSpPr>
        <p:spPr>
          <a:xfrm>
            <a:off x="592136" y="360218"/>
            <a:ext cx="9660228" cy="967278"/>
          </a:xfrm>
          <a:prstGeom prst="rect">
            <a:avLst/>
          </a:prstGeom>
        </p:spPr>
        <p:txBody>
          <a:bodyPr lIns="0" tIns="0" rIns="0" bIns="0" anchor="ctr">
            <a:noAutofit/>
          </a:bodyPr>
          <a:lstStyle>
            <a:lvl1pPr marL="0" indent="0">
              <a:lnSpc>
                <a:spcPct val="80000"/>
              </a:lnSpc>
              <a:spcBef>
                <a:spcPts val="0"/>
              </a:spcBef>
              <a:buSzTx/>
              <a:buNone/>
              <a:defRPr sz="4800" b="1" cap="all">
                <a:solidFill>
                  <a:srgbClr val="245AA6"/>
                </a:solidFill>
                <a:latin typeface="+mj-lt"/>
                <a:ea typeface="TT Norms Pro ExtraBold"/>
                <a:cs typeface="TT Norms Pro ExtraBold"/>
                <a:sym typeface="TT Norms Pro ExtraBold"/>
              </a:defRPr>
            </a:lvl1pPr>
          </a:lstStyle>
          <a:p>
            <a:r>
              <a:rPr dirty="0" err="1"/>
              <a:t>Titolo</a:t>
            </a:r>
            <a:endParaRPr dirty="0"/>
          </a:p>
        </p:txBody>
      </p:sp>
      <p:sp>
        <p:nvSpPr>
          <p:cNvPr id="88" name="Numero diapositiva"/>
          <p:cNvSpPr txBox="1">
            <a:spLocks noGrp="1"/>
          </p:cNvSpPr>
          <p:nvPr>
            <p:ph type="sldNum" sz="quarter" idx="2"/>
          </p:nvPr>
        </p:nvSpPr>
        <p:spPr>
          <a:prstGeom prst="rect">
            <a:avLst/>
          </a:prstGeom>
        </p:spPr>
        <p:txBody>
          <a:bodyPr/>
          <a:lstStyle>
            <a:lvl1pPr>
              <a:defRPr>
                <a:solidFill>
                  <a:srgbClr val="31A836"/>
                </a:solidFill>
              </a:defRPr>
            </a:lvl1pPr>
          </a:lstStyle>
          <a:p>
            <a:fld id="{C707DB79-51A1-4F21-AA9C-A1705C1A2D61}" type="slidenum">
              <a:rPr lang="it-IT" smtClean="0"/>
              <a:pPr/>
              <a:t>‹N›</a:t>
            </a:fld>
            <a:endParaRPr lang="it-IT"/>
          </a:p>
        </p:txBody>
      </p:sp>
      <p:sp>
        <p:nvSpPr>
          <p:cNvPr id="4" name="Segnaposto testo 3">
            <a:extLst>
              <a:ext uri="{FF2B5EF4-FFF2-40B4-BE49-F238E27FC236}">
                <a16:creationId xmlns:a16="http://schemas.microsoft.com/office/drawing/2014/main" id="{5EF10D22-78B6-440E-A611-138387A0286F}"/>
              </a:ext>
            </a:extLst>
          </p:cNvPr>
          <p:cNvSpPr>
            <a:spLocks noGrp="1"/>
          </p:cNvSpPr>
          <p:nvPr>
            <p:ph type="body" sz="quarter" idx="23"/>
          </p:nvPr>
        </p:nvSpPr>
        <p:spPr>
          <a:xfrm>
            <a:off x="592136" y="1433945"/>
            <a:ext cx="5220000" cy="487954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6" name="Segnaposto testo 5">
            <a:extLst>
              <a:ext uri="{FF2B5EF4-FFF2-40B4-BE49-F238E27FC236}">
                <a16:creationId xmlns:a16="http://schemas.microsoft.com/office/drawing/2014/main" id="{C10904AC-DB58-4CDF-8658-896992ADF3CD}"/>
              </a:ext>
            </a:extLst>
          </p:cNvPr>
          <p:cNvSpPr>
            <a:spLocks noGrp="1"/>
          </p:cNvSpPr>
          <p:nvPr>
            <p:ph type="body" sz="quarter" idx="24"/>
          </p:nvPr>
        </p:nvSpPr>
        <p:spPr>
          <a:xfrm>
            <a:off x="6379866" y="1433945"/>
            <a:ext cx="5220000" cy="4879543"/>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7" name="Rettangolo 6">
            <a:extLst>
              <a:ext uri="{FF2B5EF4-FFF2-40B4-BE49-F238E27FC236}">
                <a16:creationId xmlns:a16="http://schemas.microsoft.com/office/drawing/2014/main" id="{EFC9E9D4-7FDA-4AFF-AAEF-69D885EFA0A8}"/>
              </a:ext>
            </a:extLst>
          </p:cNvPr>
          <p:cNvSpPr/>
          <p:nvPr userDrawn="1"/>
        </p:nvSpPr>
        <p:spPr>
          <a:xfrm>
            <a:off x="-1" y="-6927"/>
            <a:ext cx="324000" cy="6876000"/>
          </a:xfrm>
          <a:prstGeom prst="rect">
            <a:avLst/>
          </a:prstGeom>
          <a:gradFill flip="none" rotWithShape="1">
            <a:gsLst>
              <a:gs pos="34000">
                <a:srgbClr val="8FD092"/>
              </a:gs>
              <a:gs pos="0">
                <a:srgbClr val="31A836"/>
              </a:gs>
              <a:gs pos="100000">
                <a:schemeClr val="bg1"/>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9" name="Immagine 8">
            <a:extLst>
              <a:ext uri="{FF2B5EF4-FFF2-40B4-BE49-F238E27FC236}">
                <a16:creationId xmlns:a16="http://schemas.microsoft.com/office/drawing/2014/main" id="{2E119757-B9E3-45F3-A6D0-02D8E2DAD788}"/>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0" y="5995086"/>
            <a:ext cx="987135" cy="682805"/>
          </a:xfrm>
          <a:prstGeom prst="rect">
            <a:avLst/>
          </a:prstGeom>
        </p:spPr>
      </p:pic>
    </p:spTree>
    <p:extLst>
      <p:ext uri="{BB962C8B-B14F-4D97-AF65-F5344CB8AC3E}">
        <p14:creationId xmlns:p14="http://schemas.microsoft.com/office/powerpoint/2010/main" val="4105067591"/>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olo, Testo e Immagine">
    <p:spTree>
      <p:nvGrpSpPr>
        <p:cNvPr id="1" name=""/>
        <p:cNvGrpSpPr/>
        <p:nvPr/>
      </p:nvGrpSpPr>
      <p:grpSpPr>
        <a:xfrm>
          <a:off x="0" y="0"/>
          <a:ext cx="0" cy="0"/>
          <a:chOff x="0" y="0"/>
          <a:chExt cx="0" cy="0"/>
        </a:xfrm>
      </p:grpSpPr>
      <p:sp>
        <p:nvSpPr>
          <p:cNvPr id="81" name="Titolo Testo"/>
          <p:cNvSpPr txBox="1">
            <a:spLocks noGrp="1"/>
          </p:cNvSpPr>
          <p:nvPr>
            <p:ph type="body" sz="quarter" idx="21" hasCustomPrompt="1"/>
          </p:nvPr>
        </p:nvSpPr>
        <p:spPr>
          <a:xfrm>
            <a:off x="592210" y="353292"/>
            <a:ext cx="9660154" cy="967278"/>
          </a:xfrm>
          <a:prstGeom prst="rect">
            <a:avLst/>
          </a:prstGeom>
        </p:spPr>
        <p:txBody>
          <a:bodyPr lIns="0" tIns="0" rIns="0" bIns="0" anchor="ctr">
            <a:noAutofit/>
          </a:bodyPr>
          <a:lstStyle>
            <a:lvl1pPr marL="0" indent="0">
              <a:lnSpc>
                <a:spcPct val="80000"/>
              </a:lnSpc>
              <a:spcBef>
                <a:spcPts val="0"/>
              </a:spcBef>
              <a:buSzTx/>
              <a:buNone/>
              <a:defRPr sz="6000" b="1" cap="all">
                <a:solidFill>
                  <a:srgbClr val="245AA6"/>
                </a:solidFill>
                <a:latin typeface="+mj-lt"/>
                <a:ea typeface="TT Norms Pro ExtraBold"/>
                <a:cs typeface="TT Norms Pro ExtraBold"/>
                <a:sym typeface="TT Norms Pro ExtraBold"/>
              </a:defRPr>
            </a:lvl1pPr>
          </a:lstStyle>
          <a:p>
            <a:r>
              <a:rPr dirty="0" err="1"/>
              <a:t>Titolo</a:t>
            </a:r>
            <a:endParaRPr dirty="0"/>
          </a:p>
        </p:txBody>
      </p:sp>
      <p:sp>
        <p:nvSpPr>
          <p:cNvPr id="88" name="Numero diapositiva"/>
          <p:cNvSpPr txBox="1">
            <a:spLocks noGrp="1"/>
          </p:cNvSpPr>
          <p:nvPr>
            <p:ph type="sldNum" sz="quarter" idx="2"/>
          </p:nvPr>
        </p:nvSpPr>
        <p:spPr>
          <a:prstGeom prst="rect">
            <a:avLst/>
          </a:prstGeom>
        </p:spPr>
        <p:txBody>
          <a:bodyPr/>
          <a:lstStyle>
            <a:lvl1pPr>
              <a:defRPr>
                <a:solidFill>
                  <a:srgbClr val="31A836"/>
                </a:solidFill>
              </a:defRPr>
            </a:lvl1pPr>
          </a:lstStyle>
          <a:p>
            <a:fld id="{C707DB79-51A1-4F21-AA9C-A1705C1A2D61}" type="slidenum">
              <a:rPr lang="it-IT" smtClean="0"/>
              <a:pPr/>
              <a:t>‹N›</a:t>
            </a:fld>
            <a:endParaRPr lang="it-IT"/>
          </a:p>
        </p:txBody>
      </p:sp>
      <p:sp>
        <p:nvSpPr>
          <p:cNvPr id="4" name="Segnaposto testo 3">
            <a:extLst>
              <a:ext uri="{FF2B5EF4-FFF2-40B4-BE49-F238E27FC236}">
                <a16:creationId xmlns:a16="http://schemas.microsoft.com/office/drawing/2014/main" id="{5EF10D22-78B6-440E-A611-138387A0286F}"/>
              </a:ext>
            </a:extLst>
          </p:cNvPr>
          <p:cNvSpPr>
            <a:spLocks noGrp="1"/>
          </p:cNvSpPr>
          <p:nvPr>
            <p:ph type="body" sz="quarter" idx="23"/>
          </p:nvPr>
        </p:nvSpPr>
        <p:spPr>
          <a:xfrm>
            <a:off x="592137" y="1454727"/>
            <a:ext cx="5220000" cy="4858761"/>
          </a:xfrm>
        </p:spPr>
        <p:txBody>
          <a:bodyPr/>
          <a:lstStyle/>
          <a:p>
            <a:pPr lvl="0"/>
            <a:r>
              <a:rPr lang="it-IT" dirty="0"/>
              <a:t>Fare clic per modificare gli stili del testo dello schema</a:t>
            </a:r>
          </a:p>
          <a:p>
            <a:pPr lvl="1"/>
            <a:r>
              <a:rPr lang="it-IT" dirty="0"/>
              <a:t>Secondo livello</a:t>
            </a:r>
          </a:p>
          <a:p>
            <a:pPr lvl="2"/>
            <a:r>
              <a:rPr lang="it-IT" dirty="0"/>
              <a:t>Terzo livello</a:t>
            </a:r>
          </a:p>
          <a:p>
            <a:pPr lvl="3"/>
            <a:r>
              <a:rPr lang="it-IT" dirty="0"/>
              <a:t>Quarto livello</a:t>
            </a:r>
          </a:p>
          <a:p>
            <a:pPr lvl="4"/>
            <a:r>
              <a:rPr lang="it-IT" dirty="0"/>
              <a:t>Quinto livello</a:t>
            </a:r>
          </a:p>
        </p:txBody>
      </p:sp>
      <p:sp>
        <p:nvSpPr>
          <p:cNvPr id="5" name="Segnaposto immagine 4">
            <a:extLst>
              <a:ext uri="{FF2B5EF4-FFF2-40B4-BE49-F238E27FC236}">
                <a16:creationId xmlns:a16="http://schemas.microsoft.com/office/drawing/2014/main" id="{96D9C4CD-369B-4528-A04F-70C406EAEA44}"/>
              </a:ext>
            </a:extLst>
          </p:cNvPr>
          <p:cNvSpPr>
            <a:spLocks noGrp="1"/>
          </p:cNvSpPr>
          <p:nvPr>
            <p:ph type="pic" sz="quarter" idx="24"/>
          </p:nvPr>
        </p:nvSpPr>
        <p:spPr>
          <a:xfrm>
            <a:off x="6379865" y="1454727"/>
            <a:ext cx="5220000" cy="4858761"/>
          </a:xfrm>
        </p:spPr>
        <p:txBody>
          <a:bodyPr/>
          <a:lstStyle>
            <a:lvl1pPr marL="0" indent="0">
              <a:buNone/>
              <a:defRPr/>
            </a:lvl1pPr>
          </a:lstStyle>
          <a:p>
            <a:r>
              <a:rPr lang="it-IT"/>
              <a:t>Fare clic sull'icona per inserire un'immagine</a:t>
            </a:r>
            <a:endParaRPr lang="it-IT" dirty="0"/>
          </a:p>
        </p:txBody>
      </p:sp>
      <p:sp>
        <p:nvSpPr>
          <p:cNvPr id="7" name="Rettangolo 6">
            <a:extLst>
              <a:ext uri="{FF2B5EF4-FFF2-40B4-BE49-F238E27FC236}">
                <a16:creationId xmlns:a16="http://schemas.microsoft.com/office/drawing/2014/main" id="{70BDADEC-9C1D-4129-96A1-E7AA79454CB0}"/>
              </a:ext>
            </a:extLst>
          </p:cNvPr>
          <p:cNvSpPr/>
          <p:nvPr userDrawn="1"/>
        </p:nvSpPr>
        <p:spPr>
          <a:xfrm>
            <a:off x="-1" y="-6927"/>
            <a:ext cx="324000" cy="6876000"/>
          </a:xfrm>
          <a:prstGeom prst="rect">
            <a:avLst/>
          </a:prstGeom>
          <a:gradFill flip="none" rotWithShape="1">
            <a:gsLst>
              <a:gs pos="34000">
                <a:srgbClr val="8FD092"/>
              </a:gs>
              <a:gs pos="0">
                <a:srgbClr val="31A836"/>
              </a:gs>
              <a:gs pos="100000">
                <a:schemeClr val="bg1"/>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9" name="Immagine 8">
            <a:extLst>
              <a:ext uri="{FF2B5EF4-FFF2-40B4-BE49-F238E27FC236}">
                <a16:creationId xmlns:a16="http://schemas.microsoft.com/office/drawing/2014/main" id="{3C3A19B4-261D-45BC-A04F-EBA7150693BF}"/>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0" y="5995086"/>
            <a:ext cx="987135" cy="682805"/>
          </a:xfrm>
          <a:prstGeom prst="rect">
            <a:avLst/>
          </a:prstGeom>
        </p:spPr>
      </p:pic>
    </p:spTree>
    <p:extLst>
      <p:ext uri="{BB962C8B-B14F-4D97-AF65-F5344CB8AC3E}">
        <p14:creationId xmlns:p14="http://schemas.microsoft.com/office/powerpoint/2010/main" val="778066545"/>
      </p:ext>
    </p:extLst>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Titolo, Testo e Immagine grande">
    <p:spTree>
      <p:nvGrpSpPr>
        <p:cNvPr id="1" name=""/>
        <p:cNvGrpSpPr/>
        <p:nvPr/>
      </p:nvGrpSpPr>
      <p:grpSpPr>
        <a:xfrm>
          <a:off x="0" y="0"/>
          <a:ext cx="0" cy="0"/>
          <a:chOff x="0" y="0"/>
          <a:chExt cx="0" cy="0"/>
        </a:xfrm>
      </p:grpSpPr>
      <p:sp>
        <p:nvSpPr>
          <p:cNvPr id="81" name="Titolo Testo"/>
          <p:cNvSpPr txBox="1">
            <a:spLocks noGrp="1"/>
          </p:cNvSpPr>
          <p:nvPr>
            <p:ph type="body" sz="quarter" idx="21" hasCustomPrompt="1"/>
          </p:nvPr>
        </p:nvSpPr>
        <p:spPr>
          <a:xfrm>
            <a:off x="6685693" y="646067"/>
            <a:ext cx="4855143" cy="1044195"/>
          </a:xfrm>
          <a:prstGeom prst="rect">
            <a:avLst/>
          </a:prstGeom>
        </p:spPr>
        <p:txBody>
          <a:bodyPr lIns="0" tIns="0" rIns="0" bIns="0" anchor="t">
            <a:noAutofit/>
          </a:bodyPr>
          <a:lstStyle>
            <a:lvl1pPr marL="0" indent="0">
              <a:lnSpc>
                <a:spcPct val="80000"/>
              </a:lnSpc>
              <a:spcBef>
                <a:spcPts val="0"/>
              </a:spcBef>
              <a:buSzTx/>
              <a:buNone/>
              <a:defRPr sz="4800" b="1" cap="all">
                <a:solidFill>
                  <a:srgbClr val="245AA6"/>
                </a:solidFill>
                <a:latin typeface="+mj-lt"/>
                <a:ea typeface="TT Norms Pro ExtraBold"/>
                <a:cs typeface="TT Norms Pro ExtraBold"/>
                <a:sym typeface="TT Norms Pro ExtraBold"/>
              </a:defRPr>
            </a:lvl1pPr>
          </a:lstStyle>
          <a:p>
            <a:r>
              <a:rPr dirty="0" err="1"/>
              <a:t>Titolo</a:t>
            </a:r>
            <a:endParaRPr dirty="0"/>
          </a:p>
        </p:txBody>
      </p:sp>
      <p:sp>
        <p:nvSpPr>
          <p:cNvPr id="88" name="Numero diapositiva"/>
          <p:cNvSpPr txBox="1">
            <a:spLocks noGrp="1"/>
          </p:cNvSpPr>
          <p:nvPr>
            <p:ph type="sldNum" sz="quarter" idx="2"/>
          </p:nvPr>
        </p:nvSpPr>
        <p:spPr>
          <a:prstGeom prst="rect">
            <a:avLst/>
          </a:prstGeom>
        </p:spPr>
        <p:txBody>
          <a:bodyPr/>
          <a:lstStyle>
            <a:lvl1pPr>
              <a:defRPr>
                <a:solidFill>
                  <a:srgbClr val="31A836"/>
                </a:solidFill>
              </a:defRPr>
            </a:lvl1pPr>
          </a:lstStyle>
          <a:p>
            <a:fld id="{C707DB79-51A1-4F21-AA9C-A1705C1A2D61}" type="slidenum">
              <a:rPr lang="it-IT" smtClean="0"/>
              <a:pPr/>
              <a:t>‹N›</a:t>
            </a:fld>
            <a:endParaRPr lang="it-IT"/>
          </a:p>
        </p:txBody>
      </p:sp>
      <p:sp>
        <p:nvSpPr>
          <p:cNvPr id="4" name="Segnaposto testo 3">
            <a:extLst>
              <a:ext uri="{FF2B5EF4-FFF2-40B4-BE49-F238E27FC236}">
                <a16:creationId xmlns:a16="http://schemas.microsoft.com/office/drawing/2014/main" id="{5EF10D22-78B6-440E-A611-138387A0286F}"/>
              </a:ext>
            </a:extLst>
          </p:cNvPr>
          <p:cNvSpPr>
            <a:spLocks noGrp="1"/>
          </p:cNvSpPr>
          <p:nvPr>
            <p:ph type="body" sz="quarter" idx="23"/>
          </p:nvPr>
        </p:nvSpPr>
        <p:spPr>
          <a:xfrm>
            <a:off x="6685619" y="1690262"/>
            <a:ext cx="4855143" cy="4027488"/>
          </a:xfrm>
        </p:spPr>
        <p:txBody>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5" name="Segnaposto immagine 4">
            <a:extLst>
              <a:ext uri="{FF2B5EF4-FFF2-40B4-BE49-F238E27FC236}">
                <a16:creationId xmlns:a16="http://schemas.microsoft.com/office/drawing/2014/main" id="{96D9C4CD-369B-4528-A04F-70C406EAEA44}"/>
              </a:ext>
            </a:extLst>
          </p:cNvPr>
          <p:cNvSpPr>
            <a:spLocks noGrp="1"/>
          </p:cNvSpPr>
          <p:nvPr>
            <p:ph type="pic" sz="quarter" idx="24"/>
          </p:nvPr>
        </p:nvSpPr>
        <p:spPr>
          <a:xfrm>
            <a:off x="549073" y="624725"/>
            <a:ext cx="5911399" cy="5769709"/>
          </a:xfrm>
        </p:spPr>
        <p:txBody>
          <a:bodyPr/>
          <a:lstStyle>
            <a:lvl1pPr marL="0" indent="0">
              <a:buNone/>
              <a:defRPr/>
            </a:lvl1pPr>
          </a:lstStyle>
          <a:p>
            <a:r>
              <a:rPr lang="it-IT"/>
              <a:t>Fare clic sull'icona per inserire un'immagine</a:t>
            </a:r>
            <a:endParaRPr lang="it-IT" dirty="0"/>
          </a:p>
        </p:txBody>
      </p:sp>
      <p:sp>
        <p:nvSpPr>
          <p:cNvPr id="7" name="Rettangolo 6">
            <a:extLst>
              <a:ext uri="{FF2B5EF4-FFF2-40B4-BE49-F238E27FC236}">
                <a16:creationId xmlns:a16="http://schemas.microsoft.com/office/drawing/2014/main" id="{A12AC2D1-788B-4EE7-AD0C-77BBB83DBF4A}"/>
              </a:ext>
            </a:extLst>
          </p:cNvPr>
          <p:cNvSpPr/>
          <p:nvPr userDrawn="1"/>
        </p:nvSpPr>
        <p:spPr>
          <a:xfrm>
            <a:off x="-1" y="-6927"/>
            <a:ext cx="324000" cy="6876000"/>
          </a:xfrm>
          <a:prstGeom prst="rect">
            <a:avLst/>
          </a:prstGeom>
          <a:gradFill flip="none" rotWithShape="1">
            <a:gsLst>
              <a:gs pos="34000">
                <a:srgbClr val="8FD092"/>
              </a:gs>
              <a:gs pos="0">
                <a:srgbClr val="31A836"/>
              </a:gs>
              <a:gs pos="100000">
                <a:schemeClr val="bg1"/>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9" name="Immagine 8">
            <a:extLst>
              <a:ext uri="{FF2B5EF4-FFF2-40B4-BE49-F238E27FC236}">
                <a16:creationId xmlns:a16="http://schemas.microsoft.com/office/drawing/2014/main" id="{0124D469-88AE-4F94-967B-DD2C76F0553A}"/>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10949880" y="5995086"/>
            <a:ext cx="987135" cy="682805"/>
          </a:xfrm>
          <a:prstGeom prst="rect">
            <a:avLst/>
          </a:prstGeom>
        </p:spPr>
      </p:pic>
    </p:spTree>
    <p:extLst>
      <p:ext uri="{BB962C8B-B14F-4D97-AF65-F5344CB8AC3E}">
        <p14:creationId xmlns:p14="http://schemas.microsoft.com/office/powerpoint/2010/main" val="3283186591"/>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image" Target="../media/image2.png"/><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theme" Target="../theme/theme2.xml"/><Relationship Id="rId1" Type="http://schemas.openxmlformats.org/officeDocument/2006/relationships/slideLayout" Target="../slideLayouts/slideLayout19.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7.xml"/><Relationship Id="rId13" Type="http://schemas.openxmlformats.org/officeDocument/2006/relationships/slideLayout" Target="../slideLayouts/slideLayout32.xml"/><Relationship Id="rId18" Type="http://schemas.openxmlformats.org/officeDocument/2006/relationships/slideLayout" Target="../slideLayouts/slideLayout37.xml"/><Relationship Id="rId3" Type="http://schemas.openxmlformats.org/officeDocument/2006/relationships/slideLayout" Target="../slideLayouts/slideLayout22.xml"/><Relationship Id="rId21" Type="http://schemas.openxmlformats.org/officeDocument/2006/relationships/image" Target="../media/image11.png"/><Relationship Id="rId7" Type="http://schemas.openxmlformats.org/officeDocument/2006/relationships/slideLayout" Target="../slideLayouts/slideLayout26.xml"/><Relationship Id="rId12" Type="http://schemas.openxmlformats.org/officeDocument/2006/relationships/slideLayout" Target="../slideLayouts/slideLayout31.xml"/><Relationship Id="rId17" Type="http://schemas.openxmlformats.org/officeDocument/2006/relationships/slideLayout" Target="../slideLayouts/slideLayout36.xml"/><Relationship Id="rId2" Type="http://schemas.openxmlformats.org/officeDocument/2006/relationships/slideLayout" Target="../slideLayouts/slideLayout21.xml"/><Relationship Id="rId16" Type="http://schemas.openxmlformats.org/officeDocument/2006/relationships/slideLayout" Target="../slideLayouts/slideLayout35.xml"/><Relationship Id="rId20" Type="http://schemas.openxmlformats.org/officeDocument/2006/relationships/image" Target="../media/image10.png"/><Relationship Id="rId1" Type="http://schemas.openxmlformats.org/officeDocument/2006/relationships/slideLayout" Target="../slideLayouts/slideLayout20.xml"/><Relationship Id="rId6" Type="http://schemas.openxmlformats.org/officeDocument/2006/relationships/slideLayout" Target="../slideLayouts/slideLayout25.xml"/><Relationship Id="rId11" Type="http://schemas.openxmlformats.org/officeDocument/2006/relationships/slideLayout" Target="../slideLayouts/slideLayout30.xml"/><Relationship Id="rId24" Type="http://schemas.openxmlformats.org/officeDocument/2006/relationships/image" Target="../media/image14.png"/><Relationship Id="rId5" Type="http://schemas.openxmlformats.org/officeDocument/2006/relationships/slideLayout" Target="../slideLayouts/slideLayout24.xml"/><Relationship Id="rId15" Type="http://schemas.openxmlformats.org/officeDocument/2006/relationships/slideLayout" Target="../slideLayouts/slideLayout34.xml"/><Relationship Id="rId23" Type="http://schemas.openxmlformats.org/officeDocument/2006/relationships/image" Target="../media/image13.png"/><Relationship Id="rId10" Type="http://schemas.openxmlformats.org/officeDocument/2006/relationships/slideLayout" Target="../slideLayouts/slideLayout29.xml"/><Relationship Id="rId19" Type="http://schemas.openxmlformats.org/officeDocument/2006/relationships/theme" Target="../theme/theme3.xml"/><Relationship Id="rId4" Type="http://schemas.openxmlformats.org/officeDocument/2006/relationships/slideLayout" Target="../slideLayouts/slideLayout23.xml"/><Relationship Id="rId9" Type="http://schemas.openxmlformats.org/officeDocument/2006/relationships/slideLayout" Target="../slideLayouts/slideLayout28.xml"/><Relationship Id="rId14" Type="http://schemas.openxmlformats.org/officeDocument/2006/relationships/slideLayout" Target="../slideLayouts/slideLayout33.xml"/><Relationship Id="rId22" Type="http://schemas.openxmlformats.org/officeDocument/2006/relationships/image" Target="../media/image12.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1">
          <a:blip r:embed="rId20">
            <a:lum/>
          </a:blip>
          <a:srcRect/>
          <a:stretch>
            <a:fillRect/>
          </a:stretch>
        </a:blipFill>
        <a:effectLst/>
      </p:bgPr>
    </p:bg>
    <p:spTree>
      <p:nvGrpSpPr>
        <p:cNvPr id="1" name=""/>
        <p:cNvGrpSpPr/>
        <p:nvPr/>
      </p:nvGrpSpPr>
      <p:grpSpPr>
        <a:xfrm>
          <a:off x="0" y="0"/>
          <a:ext cx="0" cy="0"/>
          <a:chOff x="0" y="0"/>
          <a:chExt cx="0" cy="0"/>
        </a:xfrm>
      </p:grpSpPr>
      <p:pic>
        <p:nvPicPr>
          <p:cNvPr id="2" name="Immagine" descr="Immagine"/>
          <p:cNvPicPr>
            <a:picLocks noChangeAspect="1"/>
          </p:cNvPicPr>
          <p:nvPr/>
        </p:nvPicPr>
        <p:blipFill>
          <a:blip r:embed="rId21" cstate="print">
            <a:alphaModFix amt="9286"/>
          </a:blip>
          <a:srcRect r="78131"/>
          <a:stretch>
            <a:fillRect/>
          </a:stretch>
        </p:blipFill>
        <p:spPr>
          <a:xfrm>
            <a:off x="4301627" y="696615"/>
            <a:ext cx="3874868" cy="5464697"/>
          </a:xfrm>
          <a:prstGeom prst="rect">
            <a:avLst/>
          </a:prstGeom>
          <a:ln w="12700">
            <a:miter lim="400000"/>
          </a:ln>
        </p:spPr>
      </p:pic>
      <p:sp>
        <p:nvSpPr>
          <p:cNvPr id="3" name="Titolo Testo"/>
          <p:cNvSpPr txBox="1">
            <a:spLocks noGrp="1"/>
          </p:cNvSpPr>
          <p:nvPr>
            <p:ph type="title"/>
          </p:nvPr>
        </p:nvSpPr>
        <p:spPr>
          <a:xfrm>
            <a:off x="844550" y="177799"/>
            <a:ext cx="10502900" cy="121523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b">
            <a:noAutofit/>
          </a:bodyPr>
          <a:lstStyle/>
          <a:p>
            <a:r>
              <a:rPr lang="it-IT" dirty="0"/>
              <a:t>TITOLO</a:t>
            </a:r>
          </a:p>
        </p:txBody>
      </p:sp>
      <p:sp>
        <p:nvSpPr>
          <p:cNvPr id="4" name="Corpo livello uno…"/>
          <p:cNvSpPr txBox="1">
            <a:spLocks noGrp="1"/>
          </p:cNvSpPr>
          <p:nvPr>
            <p:ph type="body" idx="1"/>
          </p:nvPr>
        </p:nvSpPr>
        <p:spPr>
          <a:xfrm>
            <a:off x="844550" y="1454727"/>
            <a:ext cx="10502900" cy="476827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Autofit/>
          </a:bodyPr>
          <a:lstStyle/>
          <a:p>
            <a:r>
              <a:rPr dirty="0" err="1"/>
              <a:t>Corpo</a:t>
            </a:r>
            <a:r>
              <a:rPr dirty="0"/>
              <a:t> </a:t>
            </a:r>
            <a:r>
              <a:rPr dirty="0" err="1"/>
              <a:t>livello</a:t>
            </a:r>
            <a:r>
              <a:rPr dirty="0"/>
              <a:t> uno</a:t>
            </a:r>
          </a:p>
          <a:p>
            <a:pPr lvl="1"/>
            <a:r>
              <a:rPr lang="it-IT" dirty="0"/>
              <a:t>Corpo livello due</a:t>
            </a:r>
            <a:endParaRPr dirty="0"/>
          </a:p>
          <a:p>
            <a:pPr lvl="2"/>
            <a:r>
              <a:rPr dirty="0" err="1"/>
              <a:t>Corpo</a:t>
            </a:r>
            <a:r>
              <a:rPr dirty="0"/>
              <a:t> </a:t>
            </a:r>
            <a:r>
              <a:rPr dirty="0" err="1"/>
              <a:t>livello</a:t>
            </a:r>
            <a:r>
              <a:rPr dirty="0"/>
              <a:t> </a:t>
            </a:r>
            <a:r>
              <a:rPr dirty="0" err="1"/>
              <a:t>tre</a:t>
            </a:r>
            <a:endParaRPr dirty="0"/>
          </a:p>
          <a:p>
            <a:pPr lvl="3"/>
            <a:r>
              <a:rPr dirty="0" err="1"/>
              <a:t>Corpo</a:t>
            </a:r>
            <a:r>
              <a:rPr dirty="0"/>
              <a:t> </a:t>
            </a:r>
            <a:r>
              <a:rPr dirty="0" err="1"/>
              <a:t>livello</a:t>
            </a:r>
            <a:r>
              <a:rPr dirty="0"/>
              <a:t> quattro</a:t>
            </a:r>
          </a:p>
          <a:p>
            <a:pPr lvl="4"/>
            <a:r>
              <a:rPr dirty="0" err="1"/>
              <a:t>Corpo</a:t>
            </a:r>
            <a:r>
              <a:rPr dirty="0"/>
              <a:t> </a:t>
            </a:r>
            <a:r>
              <a:rPr dirty="0" err="1"/>
              <a:t>livello</a:t>
            </a:r>
            <a:r>
              <a:rPr dirty="0"/>
              <a:t> cinque</a:t>
            </a:r>
          </a:p>
        </p:txBody>
      </p:sp>
      <p:sp>
        <p:nvSpPr>
          <p:cNvPr id="5" name="Numero diapositiva"/>
          <p:cNvSpPr txBox="1">
            <a:spLocks noGrp="1"/>
          </p:cNvSpPr>
          <p:nvPr>
            <p:ph type="sldNum" sz="quarter" idx="2"/>
          </p:nvPr>
        </p:nvSpPr>
        <p:spPr>
          <a:xfrm>
            <a:off x="595168" y="6477000"/>
            <a:ext cx="498764" cy="256480"/>
          </a:xfrm>
          <a:prstGeom prst="rect">
            <a:avLst/>
          </a:prstGeom>
          <a:ln w="12700">
            <a:miter lim="400000"/>
          </a:ln>
        </p:spPr>
        <p:txBody>
          <a:bodyPr wrap="square" lIns="50800" tIns="50800" rIns="50800" bIns="50800">
            <a:spAutoFit/>
          </a:bodyPr>
          <a:lstStyle>
            <a:lvl1pPr>
              <a:defRPr sz="1000" b="0" i="0">
                <a:solidFill>
                  <a:srgbClr val="31A836"/>
                </a:solidFill>
                <a:latin typeface="Helvetica Neue Light"/>
                <a:ea typeface="Helvetica Neue Light"/>
                <a:cs typeface="Helvetica Neue Light"/>
                <a:sym typeface="Helvetica Neue Light"/>
              </a:defRPr>
            </a:lvl1pPr>
          </a:lstStyle>
          <a:p>
            <a:fld id="{C707DB79-51A1-4F21-AA9C-A1705C1A2D61}" type="slidenum">
              <a:rPr lang="it-IT" smtClean="0"/>
              <a:pPr/>
              <a:t>‹N›</a:t>
            </a:fld>
            <a:endParaRPr lang="it-IT"/>
          </a:p>
        </p:txBody>
      </p:sp>
      <p:sp>
        <p:nvSpPr>
          <p:cNvPr id="6" name="Rettangolo 5">
            <a:extLst>
              <a:ext uri="{FF2B5EF4-FFF2-40B4-BE49-F238E27FC236}">
                <a16:creationId xmlns:a16="http://schemas.microsoft.com/office/drawing/2014/main" id="{912299C1-0E02-4F92-AC76-C265534A81CF}"/>
              </a:ext>
            </a:extLst>
          </p:cNvPr>
          <p:cNvSpPr/>
          <p:nvPr userDrawn="1"/>
        </p:nvSpPr>
        <p:spPr>
          <a:xfrm>
            <a:off x="-1" y="-6927"/>
            <a:ext cx="353292" cy="6876000"/>
          </a:xfrm>
          <a:prstGeom prst="rect">
            <a:avLst/>
          </a:prstGeom>
          <a:gradFill flip="none" rotWithShape="1">
            <a:gsLst>
              <a:gs pos="34000">
                <a:srgbClr val="8FD092"/>
              </a:gs>
              <a:gs pos="0">
                <a:srgbClr val="31A836"/>
              </a:gs>
              <a:gs pos="100000">
                <a:schemeClr val="bg1"/>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Tree>
    <p:extLst>
      <p:ext uri="{BB962C8B-B14F-4D97-AF65-F5344CB8AC3E}">
        <p14:creationId xmlns:p14="http://schemas.microsoft.com/office/powerpoint/2010/main" val="423910034"/>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703"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98" r:id="rId13"/>
    <p:sldLayoutId id="2147483699" r:id="rId14"/>
    <p:sldLayoutId id="2147483702" r:id="rId15"/>
    <p:sldLayoutId id="2147483700" r:id="rId16"/>
    <p:sldLayoutId id="2147483701" r:id="rId17"/>
    <p:sldLayoutId id="2147483704" r:id="rId18"/>
  </p:sldLayoutIdLst>
  <p:transition spd="med"/>
  <p:hf hdr="0" ftr="0" dt="0"/>
  <p:txStyles>
    <p:titleStyle>
      <a:lvl1pPr marL="0" marR="0" indent="0" algn="l" defTabSz="412750" rtl="0" eaLnBrk="1" latinLnBrk="0" hangingPunct="1">
        <a:lnSpc>
          <a:spcPct val="100000"/>
        </a:lnSpc>
        <a:spcBef>
          <a:spcPts val="0"/>
        </a:spcBef>
        <a:spcAft>
          <a:spcPts val="0"/>
        </a:spcAft>
        <a:buClrTx/>
        <a:buSzTx/>
        <a:buFontTx/>
        <a:buNone/>
        <a:tabLst/>
        <a:defRPr sz="4800" b="1" i="0" u="none" strike="noStrike" cap="all" spc="0" baseline="0">
          <a:solidFill>
            <a:srgbClr val="245AA6"/>
          </a:solidFill>
          <a:uFillTx/>
          <a:latin typeface="Bierstadt" panose="020B0004020202020204" pitchFamily="34" charset="0"/>
          <a:ea typeface="+mn-ea"/>
          <a:cs typeface="+mn-cs"/>
          <a:sym typeface="Helvetica Neue Medium"/>
        </a:defRPr>
      </a:lvl1pPr>
      <a:lvl2pPr marL="0" marR="0" indent="0" algn="ctr" defTabSz="412750" rtl="0" eaLnBrk="1" latinLnBrk="0" hangingPunct="1">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2pPr>
      <a:lvl3pPr marL="0" marR="0" indent="0" algn="ctr" defTabSz="412750" rtl="0" eaLnBrk="1" latinLnBrk="0" hangingPunct="1">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3pPr>
      <a:lvl4pPr marL="0" marR="0" indent="0" algn="ctr" defTabSz="412750" rtl="0" eaLnBrk="1" latinLnBrk="0" hangingPunct="1">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4pPr>
      <a:lvl5pPr marL="0" marR="0" indent="0" algn="ctr" defTabSz="412750" rtl="0" eaLnBrk="1" latinLnBrk="0" hangingPunct="1">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5pPr>
      <a:lvl6pPr marL="0" marR="0" indent="0" algn="ctr" defTabSz="412750" rtl="0" eaLnBrk="1" latinLnBrk="0" hangingPunct="1">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6pPr>
      <a:lvl7pPr marL="0" marR="0" indent="0" algn="ctr" defTabSz="412750" rtl="0" eaLnBrk="1" latinLnBrk="0" hangingPunct="1">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7pPr>
      <a:lvl8pPr marL="0" marR="0" indent="0" algn="ctr" defTabSz="412750" rtl="0" eaLnBrk="1" latinLnBrk="0" hangingPunct="1">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8pPr>
      <a:lvl9pPr marL="0" marR="0" indent="0" algn="ctr" defTabSz="412750" rtl="0" eaLnBrk="1" latinLnBrk="0" hangingPunct="1">
        <a:lnSpc>
          <a:spcPct val="100000"/>
        </a:lnSpc>
        <a:spcBef>
          <a:spcPts val="0"/>
        </a:spcBef>
        <a:spcAft>
          <a:spcPts val="0"/>
        </a:spcAft>
        <a:buClrTx/>
        <a:buSzTx/>
        <a:buFontTx/>
        <a:buNone/>
        <a:tabLst/>
        <a:defRPr sz="5600" b="0" i="0" u="none" strike="noStrike" cap="none" spc="0" baseline="0">
          <a:solidFill>
            <a:srgbClr val="000000"/>
          </a:solidFill>
          <a:uFillTx/>
          <a:latin typeface="+mn-lt"/>
          <a:ea typeface="+mn-ea"/>
          <a:cs typeface="+mn-cs"/>
          <a:sym typeface="Helvetica Neue Medium"/>
        </a:defRPr>
      </a:lvl9pPr>
    </p:titleStyle>
    <p:bodyStyle>
      <a:lvl1pPr marL="179388" marR="0" indent="-179388" algn="l" defTabSz="412750" rtl="0" eaLnBrk="1" latinLnBrk="0" hangingPunct="1">
        <a:lnSpc>
          <a:spcPct val="100000"/>
        </a:lnSpc>
        <a:spcBef>
          <a:spcPts val="900"/>
        </a:spcBef>
        <a:spcAft>
          <a:spcPts val="0"/>
        </a:spcAft>
        <a:buClr>
          <a:srgbClr val="31A836"/>
        </a:buClr>
        <a:buSzPct val="125000"/>
        <a:buFont typeface="Wingdings" panose="05000000000000000000" pitchFamily="2" charset="2"/>
        <a:buChar char="§"/>
        <a:tabLst/>
        <a:defRPr sz="1800" b="0" i="0" u="none" strike="noStrike" cap="none" spc="0" baseline="0">
          <a:solidFill>
            <a:srgbClr val="3C3C3C"/>
          </a:solidFill>
          <a:uFillTx/>
          <a:latin typeface="+mn-lt"/>
          <a:ea typeface="Helvetica Neue"/>
          <a:cs typeface="Helvetica Neue"/>
          <a:sym typeface="Helvetica Neue"/>
        </a:defRPr>
      </a:lvl1pPr>
      <a:lvl2pPr marL="357982" marR="0" indent="-179388" algn="l" defTabSz="412750" rtl="0" eaLnBrk="1" latinLnBrk="0" hangingPunct="1">
        <a:lnSpc>
          <a:spcPct val="100000"/>
        </a:lnSpc>
        <a:spcBef>
          <a:spcPts val="900"/>
        </a:spcBef>
        <a:spcAft>
          <a:spcPts val="0"/>
        </a:spcAft>
        <a:buClr>
          <a:srgbClr val="31A836"/>
        </a:buClr>
        <a:buSzPct val="125000"/>
        <a:buFont typeface="Wingdings" panose="05000000000000000000" pitchFamily="2" charset="2"/>
        <a:buChar char="§"/>
        <a:tabLst/>
        <a:defRPr sz="1600" b="0" i="0" u="none" strike="noStrike" cap="none" spc="0" baseline="0">
          <a:solidFill>
            <a:srgbClr val="3C3C3C"/>
          </a:solidFill>
          <a:uFillTx/>
          <a:latin typeface="+mn-lt"/>
          <a:ea typeface="Helvetica Neue"/>
          <a:cs typeface="Helvetica Neue"/>
          <a:sym typeface="Helvetica Neue"/>
        </a:defRPr>
      </a:lvl2pPr>
      <a:lvl3pPr marL="537369" marR="0" indent="-179388" algn="l" defTabSz="412750" rtl="0" eaLnBrk="1" latinLnBrk="0" hangingPunct="1">
        <a:lnSpc>
          <a:spcPct val="100000"/>
        </a:lnSpc>
        <a:spcBef>
          <a:spcPts val="900"/>
        </a:spcBef>
        <a:spcAft>
          <a:spcPts val="0"/>
        </a:spcAft>
        <a:buClr>
          <a:srgbClr val="31A836"/>
        </a:buClr>
        <a:buSzPct val="125000"/>
        <a:buFont typeface="Wingdings" panose="05000000000000000000" pitchFamily="2" charset="2"/>
        <a:buChar char="§"/>
        <a:tabLst/>
        <a:defRPr sz="1600" b="0" i="0" u="none" strike="noStrike" cap="none" spc="0" baseline="0">
          <a:solidFill>
            <a:srgbClr val="3C3C3C"/>
          </a:solidFill>
          <a:uFillTx/>
          <a:latin typeface="+mn-lt"/>
          <a:ea typeface="Helvetica Neue"/>
          <a:cs typeface="Helvetica Neue"/>
          <a:sym typeface="Helvetica Neue"/>
        </a:defRPr>
      </a:lvl3pPr>
      <a:lvl4pPr marL="716757" marR="0" indent="-179388" algn="l" defTabSz="412750" rtl="0" eaLnBrk="1" latinLnBrk="0" hangingPunct="1">
        <a:lnSpc>
          <a:spcPct val="100000"/>
        </a:lnSpc>
        <a:spcBef>
          <a:spcPts val="900"/>
        </a:spcBef>
        <a:spcAft>
          <a:spcPts val="0"/>
        </a:spcAft>
        <a:buClr>
          <a:srgbClr val="31A836"/>
        </a:buClr>
        <a:buSzPct val="125000"/>
        <a:buFont typeface="Wingdings" panose="05000000000000000000" pitchFamily="2" charset="2"/>
        <a:buChar char="§"/>
        <a:tabLst/>
        <a:defRPr sz="1400" b="0" i="0" u="none" strike="noStrike" cap="none" spc="0" baseline="0">
          <a:solidFill>
            <a:srgbClr val="3C3C3C"/>
          </a:solidFill>
          <a:uFillTx/>
          <a:latin typeface="+mn-lt"/>
          <a:ea typeface="Helvetica Neue"/>
          <a:cs typeface="Helvetica Neue"/>
          <a:sym typeface="Helvetica Neue"/>
        </a:defRPr>
      </a:lvl4pPr>
      <a:lvl5pPr marL="896144" marR="0" indent="-179388" algn="l" defTabSz="412750" rtl="0" eaLnBrk="1" latinLnBrk="0" hangingPunct="1">
        <a:lnSpc>
          <a:spcPct val="100000"/>
        </a:lnSpc>
        <a:spcBef>
          <a:spcPts val="900"/>
        </a:spcBef>
        <a:spcAft>
          <a:spcPts val="0"/>
        </a:spcAft>
        <a:buClr>
          <a:srgbClr val="31A836"/>
        </a:buClr>
        <a:buSzPct val="125000"/>
        <a:buFont typeface="Wingdings" panose="05000000000000000000" pitchFamily="2" charset="2"/>
        <a:buChar char="§"/>
        <a:tabLst/>
        <a:defRPr sz="1400" b="0" i="0" u="none" strike="noStrike" cap="none" spc="0" baseline="0">
          <a:solidFill>
            <a:srgbClr val="3C3C3C"/>
          </a:solidFill>
          <a:uFillTx/>
          <a:latin typeface="+mn-lt"/>
          <a:ea typeface="Helvetica Neue"/>
          <a:cs typeface="Helvetica Neue"/>
          <a:sym typeface="Helvetica Neue"/>
        </a:defRPr>
      </a:lvl5pPr>
      <a:lvl6pPr marL="1905000" marR="0" indent="-317500" algn="l" defTabSz="412750" rtl="0" eaLnBrk="1" latinLnBrk="0" hangingPunct="1">
        <a:lnSpc>
          <a:spcPct val="100000"/>
        </a:lnSpc>
        <a:spcBef>
          <a:spcPts val="2950"/>
        </a:spcBef>
        <a:spcAft>
          <a:spcPts val="0"/>
        </a:spcAft>
        <a:buClrTx/>
        <a:buSzPct val="125000"/>
        <a:buFontTx/>
        <a:buChar char="•"/>
        <a:tabLst/>
        <a:defRPr sz="2400" b="0" i="0" u="none" strike="noStrike" cap="none" spc="0" baseline="0">
          <a:solidFill>
            <a:srgbClr val="000000"/>
          </a:solidFill>
          <a:uFillTx/>
          <a:latin typeface="Helvetica Neue"/>
          <a:ea typeface="Helvetica Neue"/>
          <a:cs typeface="Helvetica Neue"/>
          <a:sym typeface="Helvetica Neue"/>
        </a:defRPr>
      </a:lvl6pPr>
      <a:lvl7pPr marL="2222500" marR="0" indent="-317500" algn="l" defTabSz="412750" rtl="0" eaLnBrk="1" latinLnBrk="0" hangingPunct="1">
        <a:lnSpc>
          <a:spcPct val="100000"/>
        </a:lnSpc>
        <a:spcBef>
          <a:spcPts val="2950"/>
        </a:spcBef>
        <a:spcAft>
          <a:spcPts val="0"/>
        </a:spcAft>
        <a:buClrTx/>
        <a:buSzPct val="125000"/>
        <a:buFontTx/>
        <a:buChar char="•"/>
        <a:tabLst/>
        <a:defRPr sz="2400" b="0" i="0" u="none" strike="noStrike" cap="none" spc="0" baseline="0">
          <a:solidFill>
            <a:srgbClr val="000000"/>
          </a:solidFill>
          <a:uFillTx/>
          <a:latin typeface="Helvetica Neue"/>
          <a:ea typeface="Helvetica Neue"/>
          <a:cs typeface="Helvetica Neue"/>
          <a:sym typeface="Helvetica Neue"/>
        </a:defRPr>
      </a:lvl7pPr>
      <a:lvl8pPr marL="2540000" marR="0" indent="-317500" algn="l" defTabSz="412750" rtl="0" eaLnBrk="1" latinLnBrk="0" hangingPunct="1">
        <a:lnSpc>
          <a:spcPct val="100000"/>
        </a:lnSpc>
        <a:spcBef>
          <a:spcPts val="2950"/>
        </a:spcBef>
        <a:spcAft>
          <a:spcPts val="0"/>
        </a:spcAft>
        <a:buClrTx/>
        <a:buSzPct val="125000"/>
        <a:buFontTx/>
        <a:buChar char="•"/>
        <a:tabLst/>
        <a:defRPr sz="2400" b="0" i="0" u="none" strike="noStrike" cap="none" spc="0" baseline="0">
          <a:solidFill>
            <a:srgbClr val="000000"/>
          </a:solidFill>
          <a:uFillTx/>
          <a:latin typeface="Helvetica Neue"/>
          <a:ea typeface="Helvetica Neue"/>
          <a:cs typeface="Helvetica Neue"/>
          <a:sym typeface="Helvetica Neue"/>
        </a:defRPr>
      </a:lvl8pPr>
      <a:lvl9pPr marL="2857500" marR="0" indent="-317500" algn="l" defTabSz="412750" rtl="0" eaLnBrk="1" latinLnBrk="0" hangingPunct="1">
        <a:lnSpc>
          <a:spcPct val="100000"/>
        </a:lnSpc>
        <a:spcBef>
          <a:spcPts val="2950"/>
        </a:spcBef>
        <a:spcAft>
          <a:spcPts val="0"/>
        </a:spcAft>
        <a:buClrTx/>
        <a:buSzPct val="125000"/>
        <a:buFontTx/>
        <a:buChar char="•"/>
        <a:tabLst/>
        <a:defRPr sz="2400" b="0" i="0" u="none" strike="noStrike" cap="none" spc="0" baseline="0">
          <a:solidFill>
            <a:srgbClr val="000000"/>
          </a:solidFill>
          <a:uFillTx/>
          <a:latin typeface="Helvetica Neue"/>
          <a:ea typeface="Helvetica Neue"/>
          <a:cs typeface="Helvetica Neue"/>
          <a:sym typeface="Helvetica Neue"/>
        </a:defRPr>
      </a:lvl9pPr>
    </p:bodyStyle>
    <p:otherStyle>
      <a:lvl1pPr marL="0" marR="0" indent="0" algn="ctr" defTabSz="412750" eaLnBrk="1" latinLnBrk="0" hangingPunct="1">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Helvetica Neue Light"/>
        </a:defRPr>
      </a:lvl1pPr>
      <a:lvl2pPr marL="0" marR="0" indent="114300" algn="ctr" defTabSz="412750" eaLnBrk="1" latinLnBrk="0" hangingPunct="1">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Helvetica Neue Light"/>
        </a:defRPr>
      </a:lvl2pPr>
      <a:lvl3pPr marL="0" marR="0" indent="228600" algn="ctr" defTabSz="412750" eaLnBrk="1" latinLnBrk="0" hangingPunct="1">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Helvetica Neue Light"/>
        </a:defRPr>
      </a:lvl3pPr>
      <a:lvl4pPr marL="0" marR="0" indent="342900" algn="ctr" defTabSz="412750" eaLnBrk="1" latinLnBrk="0" hangingPunct="1">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Helvetica Neue Light"/>
        </a:defRPr>
      </a:lvl4pPr>
      <a:lvl5pPr marL="0" marR="0" indent="457200" algn="ctr" defTabSz="412750" eaLnBrk="1" latinLnBrk="0" hangingPunct="1">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Helvetica Neue Light"/>
        </a:defRPr>
      </a:lvl5pPr>
      <a:lvl6pPr marL="0" marR="0" indent="571500" algn="ctr" defTabSz="412750" eaLnBrk="1" latinLnBrk="0" hangingPunct="1">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Helvetica Neue Light"/>
        </a:defRPr>
      </a:lvl6pPr>
      <a:lvl7pPr marL="0" marR="0" indent="685800" algn="ctr" defTabSz="412750" eaLnBrk="1" latinLnBrk="0" hangingPunct="1">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Helvetica Neue Light"/>
        </a:defRPr>
      </a:lvl7pPr>
      <a:lvl8pPr marL="0" marR="0" indent="800100" algn="ctr" defTabSz="412750" eaLnBrk="1" latinLnBrk="0" hangingPunct="1">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Helvetica Neue Light"/>
        </a:defRPr>
      </a:lvl8pPr>
      <a:lvl9pPr marL="0" marR="0" indent="914400" algn="ctr" defTabSz="412750" eaLnBrk="1" latinLnBrk="0" hangingPunct="1">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Helvetica Neue Light"/>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35D35A9E-5D3E-0606-275C-01840CF5E0B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3D9C6D7A-733B-34E7-42AF-A2B8FB6BC0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pic>
        <p:nvPicPr>
          <p:cNvPr id="13" name="Immagine 12" descr="Immagine che contiene testo, simbolo, emblema, corona&#10;&#10;Descrizione generata automaticamente">
            <a:extLst>
              <a:ext uri="{FF2B5EF4-FFF2-40B4-BE49-F238E27FC236}">
                <a16:creationId xmlns:a16="http://schemas.microsoft.com/office/drawing/2014/main" id="{0F04C1D2-FEBD-0054-F14E-791B63C26322}"/>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952402" y="5965809"/>
            <a:ext cx="705564" cy="705564"/>
          </a:xfrm>
          <a:prstGeom prst="rect">
            <a:avLst/>
          </a:prstGeom>
        </p:spPr>
      </p:pic>
      <p:pic>
        <p:nvPicPr>
          <p:cNvPr id="14" name="Immagine 13" descr="Immagine che contiene Carattere, logo, Elementi grafici, simbolo&#10;&#10;Descrizione generata automaticamente">
            <a:extLst>
              <a:ext uri="{FF2B5EF4-FFF2-40B4-BE49-F238E27FC236}">
                <a16:creationId xmlns:a16="http://schemas.microsoft.com/office/drawing/2014/main" id="{A94BC0BE-D920-AAC2-C90B-D64800B973F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80569" y="6091644"/>
            <a:ext cx="1347043" cy="604639"/>
          </a:xfrm>
          <a:prstGeom prst="rect">
            <a:avLst/>
          </a:prstGeom>
        </p:spPr>
      </p:pic>
      <p:pic>
        <p:nvPicPr>
          <p:cNvPr id="15" name="Immagine 14" descr="Immagine che contiene testo, logo, Carattere, schermata&#10;&#10;Descrizione generata automaticamente">
            <a:extLst>
              <a:ext uri="{FF2B5EF4-FFF2-40B4-BE49-F238E27FC236}">
                <a16:creationId xmlns:a16="http://schemas.microsoft.com/office/drawing/2014/main" id="{3EF1435E-BF7F-AE11-AF5D-8B2759FB925A}"/>
              </a:ext>
            </a:extLst>
          </p:cNvPr>
          <p:cNvPicPr>
            <a:picLocks noChangeAspect="1"/>
          </p:cNvPicPr>
          <p:nvPr userDrawn="1"/>
        </p:nvPicPr>
        <p:blipFill rotWithShape="1">
          <a:blip r:embed="rId5">
            <a:extLst>
              <a:ext uri="{28A0092B-C50C-407E-A947-70E740481C1C}">
                <a14:useLocalDpi xmlns:a14="http://schemas.microsoft.com/office/drawing/2010/main" val="0"/>
              </a:ext>
            </a:extLst>
          </a:blip>
          <a:srcRect t="31803" b="30361"/>
          <a:stretch/>
        </p:blipFill>
        <p:spPr>
          <a:xfrm>
            <a:off x="1837708" y="6094299"/>
            <a:ext cx="1910028" cy="552838"/>
          </a:xfrm>
          <a:prstGeom prst="rect">
            <a:avLst/>
          </a:prstGeom>
        </p:spPr>
      </p:pic>
      <p:pic>
        <p:nvPicPr>
          <p:cNvPr id="16" name="Immagine 15">
            <a:extLst>
              <a:ext uri="{FF2B5EF4-FFF2-40B4-BE49-F238E27FC236}">
                <a16:creationId xmlns:a16="http://schemas.microsoft.com/office/drawing/2014/main" id="{FC7708CC-F531-CCCA-CED9-D8687F21A9F1}"/>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012387" y="6122989"/>
            <a:ext cx="3538129" cy="391203"/>
          </a:xfrm>
          <a:prstGeom prst="rect">
            <a:avLst/>
          </a:prstGeom>
        </p:spPr>
      </p:pic>
      <p:pic>
        <p:nvPicPr>
          <p:cNvPr id="17" name="Immagine 16" descr="Immagine che contiene testo, Carattere, logo, Elementi grafici&#10;&#10;Descrizione generata automaticamente">
            <a:extLst>
              <a:ext uri="{FF2B5EF4-FFF2-40B4-BE49-F238E27FC236}">
                <a16:creationId xmlns:a16="http://schemas.microsoft.com/office/drawing/2014/main" id="{9361ABCD-B76C-5D27-D486-F15F272EB3A4}"/>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4854682" y="6016765"/>
            <a:ext cx="1363238" cy="599401"/>
          </a:xfrm>
          <a:prstGeom prst="rect">
            <a:avLst/>
          </a:prstGeom>
        </p:spPr>
      </p:pic>
    </p:spTree>
    <p:extLst>
      <p:ext uri="{BB962C8B-B14F-4D97-AF65-F5344CB8AC3E}">
        <p14:creationId xmlns:p14="http://schemas.microsoft.com/office/powerpoint/2010/main" val="377358324"/>
      </p:ext>
    </p:extLst>
  </p:cSld>
  <p:clrMap bg1="lt1" tx1="dk1" bg2="lt2" tx2="dk2" accent1="accent1" accent2="accent2" accent3="accent3" accent4="accent4" accent5="accent5" accent6="accent6" hlink="hlink" folHlink="folHlink"/>
  <p:sldLayoutIdLst>
    <p:sldLayoutId id="2147483649"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Segnaposto titolo 1">
            <a:extLst>
              <a:ext uri="{FF2B5EF4-FFF2-40B4-BE49-F238E27FC236}">
                <a16:creationId xmlns:a16="http://schemas.microsoft.com/office/drawing/2014/main" id="{D9941C28-4C23-3A59-7D51-F51E87BD63A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it-IT"/>
              <a:t>Fare clic per modificare lo stile del titolo dello schema</a:t>
            </a:r>
          </a:p>
        </p:txBody>
      </p:sp>
      <p:sp>
        <p:nvSpPr>
          <p:cNvPr id="3" name="Segnaposto testo 2">
            <a:extLst>
              <a:ext uri="{FF2B5EF4-FFF2-40B4-BE49-F238E27FC236}">
                <a16:creationId xmlns:a16="http://schemas.microsoft.com/office/drawing/2014/main" id="{12740EA0-8627-D4F0-CE52-F53E65FBA72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it-IT"/>
              <a:t>Fare clic per modificare gli stili del testo dello schema</a:t>
            </a:r>
          </a:p>
          <a:p>
            <a:pPr lvl="1"/>
            <a:r>
              <a:rPr lang="it-IT"/>
              <a:t>Secondo livello</a:t>
            </a:r>
          </a:p>
          <a:p>
            <a:pPr lvl="2"/>
            <a:r>
              <a:rPr lang="it-IT"/>
              <a:t>Terzo livello</a:t>
            </a:r>
          </a:p>
          <a:p>
            <a:pPr lvl="3"/>
            <a:r>
              <a:rPr lang="it-IT"/>
              <a:t>Quarto livello</a:t>
            </a:r>
          </a:p>
          <a:p>
            <a:pPr lvl="4"/>
            <a:r>
              <a:rPr lang="it-IT"/>
              <a:t>Quinto livello</a:t>
            </a:r>
          </a:p>
        </p:txBody>
      </p:sp>
      <p:sp>
        <p:nvSpPr>
          <p:cNvPr id="4" name="Segnaposto data 3">
            <a:extLst>
              <a:ext uri="{FF2B5EF4-FFF2-40B4-BE49-F238E27FC236}">
                <a16:creationId xmlns:a16="http://schemas.microsoft.com/office/drawing/2014/main" id="{0EFF9E47-B4D4-83AA-293F-38175E159114}"/>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27E0EE-6847-4175-858F-E84B812ABA2E}" type="datetimeFigureOut">
              <a:rPr lang="it-IT" smtClean="0"/>
              <a:t>26/09/2023</a:t>
            </a:fld>
            <a:endParaRPr lang="it-IT"/>
          </a:p>
        </p:txBody>
      </p:sp>
      <p:sp>
        <p:nvSpPr>
          <p:cNvPr id="5" name="Segnaposto piè di pagina 4">
            <a:extLst>
              <a:ext uri="{FF2B5EF4-FFF2-40B4-BE49-F238E27FC236}">
                <a16:creationId xmlns:a16="http://schemas.microsoft.com/office/drawing/2014/main" id="{6E3CD683-B82E-DD3E-F1C0-13C74EBDCCE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egnaposto numero diapositiva 5">
            <a:extLst>
              <a:ext uri="{FF2B5EF4-FFF2-40B4-BE49-F238E27FC236}">
                <a16:creationId xmlns:a16="http://schemas.microsoft.com/office/drawing/2014/main" id="{C7F4EC9B-19A4-818C-6E63-85565FBB376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707DB79-51A1-4F21-AA9C-A1705C1A2D61}" type="slidenum">
              <a:rPr lang="it-IT" smtClean="0"/>
              <a:pPr/>
              <a:t>‹N›</a:t>
            </a:fld>
            <a:endParaRPr lang="it-IT"/>
          </a:p>
        </p:txBody>
      </p:sp>
      <p:pic>
        <p:nvPicPr>
          <p:cNvPr id="7" name="Immagine 6" descr="Immagine che contiene testo, simbolo, emblema, corona&#10;&#10;Descrizione generata automaticamente">
            <a:extLst>
              <a:ext uri="{FF2B5EF4-FFF2-40B4-BE49-F238E27FC236}">
                <a16:creationId xmlns:a16="http://schemas.microsoft.com/office/drawing/2014/main" id="{AD51BBF5-2E59-6829-484A-21909418AF2A}"/>
              </a:ext>
            </a:extLst>
          </p:cNvPr>
          <p:cNvPicPr>
            <a:picLocks noChangeAspect="1"/>
          </p:cNvPicPr>
          <p:nvPr/>
        </p:nvPicPr>
        <p:blipFill>
          <a:blip r:embed="rId20">
            <a:extLst>
              <a:ext uri="{28A0092B-C50C-407E-A947-70E740481C1C}">
                <a14:useLocalDpi xmlns:a14="http://schemas.microsoft.com/office/drawing/2010/main" val="0"/>
              </a:ext>
            </a:extLst>
          </a:blip>
          <a:stretch>
            <a:fillRect/>
          </a:stretch>
        </p:blipFill>
        <p:spPr>
          <a:xfrm>
            <a:off x="3952402" y="5965809"/>
            <a:ext cx="705564" cy="705564"/>
          </a:xfrm>
          <a:prstGeom prst="rect">
            <a:avLst/>
          </a:prstGeom>
        </p:spPr>
      </p:pic>
      <p:pic>
        <p:nvPicPr>
          <p:cNvPr id="8" name="Immagine 7" descr="Immagine che contiene Carattere, logo, Elementi grafici, simbolo&#10;&#10;Descrizione generata automaticamente">
            <a:extLst>
              <a:ext uri="{FF2B5EF4-FFF2-40B4-BE49-F238E27FC236}">
                <a16:creationId xmlns:a16="http://schemas.microsoft.com/office/drawing/2014/main" id="{53762F4C-5ECE-D297-0F08-41429C6FDB18}"/>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380569" y="6091644"/>
            <a:ext cx="1347043" cy="604639"/>
          </a:xfrm>
          <a:prstGeom prst="rect">
            <a:avLst/>
          </a:prstGeom>
        </p:spPr>
      </p:pic>
      <p:pic>
        <p:nvPicPr>
          <p:cNvPr id="9" name="Immagine 8" descr="Immagine che contiene testo, logo, Carattere, schermata&#10;&#10;Descrizione generata automaticamente">
            <a:extLst>
              <a:ext uri="{FF2B5EF4-FFF2-40B4-BE49-F238E27FC236}">
                <a16:creationId xmlns:a16="http://schemas.microsoft.com/office/drawing/2014/main" id="{3BF1DD48-99F1-693A-2BC3-6D954ECB6E9E}"/>
              </a:ext>
            </a:extLst>
          </p:cNvPr>
          <p:cNvPicPr>
            <a:picLocks noChangeAspect="1"/>
          </p:cNvPicPr>
          <p:nvPr/>
        </p:nvPicPr>
        <p:blipFill rotWithShape="1">
          <a:blip r:embed="rId22">
            <a:extLst>
              <a:ext uri="{28A0092B-C50C-407E-A947-70E740481C1C}">
                <a14:useLocalDpi xmlns:a14="http://schemas.microsoft.com/office/drawing/2010/main" val="0"/>
              </a:ext>
            </a:extLst>
          </a:blip>
          <a:srcRect t="31803" b="30361"/>
          <a:stretch/>
        </p:blipFill>
        <p:spPr>
          <a:xfrm>
            <a:off x="1837708" y="6094299"/>
            <a:ext cx="1910028" cy="552838"/>
          </a:xfrm>
          <a:prstGeom prst="rect">
            <a:avLst/>
          </a:prstGeom>
        </p:spPr>
      </p:pic>
      <p:pic>
        <p:nvPicPr>
          <p:cNvPr id="10" name="Immagine 9">
            <a:extLst>
              <a:ext uri="{FF2B5EF4-FFF2-40B4-BE49-F238E27FC236}">
                <a16:creationId xmlns:a16="http://schemas.microsoft.com/office/drawing/2014/main" id="{45C4006F-1733-0F39-4EB5-8A8CA234242D}"/>
              </a:ext>
            </a:extLst>
          </p:cNvPr>
          <p:cNvPicPr>
            <a:picLocks noChangeAspect="1"/>
          </p:cNvPicPr>
          <p:nvPr/>
        </p:nvPicPr>
        <p:blipFill>
          <a:blip r:embed="rId23">
            <a:extLst>
              <a:ext uri="{28A0092B-C50C-407E-A947-70E740481C1C}">
                <a14:useLocalDpi xmlns:a14="http://schemas.microsoft.com/office/drawing/2010/main" val="0"/>
              </a:ext>
            </a:extLst>
          </a:blip>
          <a:stretch>
            <a:fillRect/>
          </a:stretch>
        </p:blipFill>
        <p:spPr>
          <a:xfrm>
            <a:off x="8273302" y="6121994"/>
            <a:ext cx="3538129" cy="391203"/>
          </a:xfrm>
          <a:prstGeom prst="rect">
            <a:avLst/>
          </a:prstGeom>
        </p:spPr>
      </p:pic>
      <p:pic>
        <p:nvPicPr>
          <p:cNvPr id="11" name="Immagine 10" descr="Immagine che contiene testo, Carattere, logo, Elementi grafici&#10;&#10;Descrizione generata automaticamente">
            <a:extLst>
              <a:ext uri="{FF2B5EF4-FFF2-40B4-BE49-F238E27FC236}">
                <a16:creationId xmlns:a16="http://schemas.microsoft.com/office/drawing/2014/main" id="{27803024-55FE-A878-4415-3CABBB271AF4}"/>
              </a:ext>
            </a:extLst>
          </p:cNvPr>
          <p:cNvPicPr>
            <a:picLocks noChangeAspect="1"/>
          </p:cNvPicPr>
          <p:nvPr/>
        </p:nvPicPr>
        <p:blipFill>
          <a:blip r:embed="rId24">
            <a:extLst>
              <a:ext uri="{28A0092B-C50C-407E-A947-70E740481C1C}">
                <a14:useLocalDpi xmlns:a14="http://schemas.microsoft.com/office/drawing/2010/main" val="0"/>
              </a:ext>
            </a:extLst>
          </a:blip>
          <a:stretch>
            <a:fillRect/>
          </a:stretch>
        </p:blipFill>
        <p:spPr>
          <a:xfrm>
            <a:off x="4854682" y="6016765"/>
            <a:ext cx="1363238" cy="599401"/>
          </a:xfrm>
          <a:prstGeom prst="rect">
            <a:avLst/>
          </a:prstGeom>
        </p:spPr>
      </p:pic>
      <p:sp>
        <p:nvSpPr>
          <p:cNvPr id="12" name="Rettangolo 11">
            <a:extLst>
              <a:ext uri="{FF2B5EF4-FFF2-40B4-BE49-F238E27FC236}">
                <a16:creationId xmlns:a16="http://schemas.microsoft.com/office/drawing/2014/main" id="{998E8C47-FD5D-2B30-5688-3896E5B5585E}"/>
              </a:ext>
            </a:extLst>
          </p:cNvPr>
          <p:cNvSpPr/>
          <p:nvPr userDrawn="1"/>
        </p:nvSpPr>
        <p:spPr>
          <a:xfrm>
            <a:off x="-1" y="-6927"/>
            <a:ext cx="353292" cy="6876000"/>
          </a:xfrm>
          <a:prstGeom prst="rect">
            <a:avLst/>
          </a:prstGeom>
          <a:gradFill flip="none" rotWithShape="1">
            <a:gsLst>
              <a:gs pos="34000">
                <a:srgbClr val="8FD092"/>
              </a:gs>
              <a:gs pos="0">
                <a:srgbClr val="31A836"/>
              </a:gs>
              <a:gs pos="100000">
                <a:schemeClr val="bg1"/>
              </a:gs>
            </a:gsLst>
            <a:lin ang="0" scaled="0"/>
            <a:tileRect/>
          </a:gra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Tree>
    <p:extLst>
      <p:ext uri="{BB962C8B-B14F-4D97-AF65-F5344CB8AC3E}">
        <p14:creationId xmlns:p14="http://schemas.microsoft.com/office/powerpoint/2010/main" val="2174408076"/>
      </p:ext>
    </p:extLst>
  </p:cSld>
  <p:clrMap bg1="lt1" tx1="dk1" bg2="lt2" tx2="dk2" accent1="accent1" accent2="accent2" accent3="accent3" accent4="accent4" accent5="accent5" accent6="accent6" hlink="hlink" folHlink="folHlink"/>
  <p:sldLayoutIdLst>
    <p:sldLayoutId id="2147483724" r:id="rId1"/>
    <p:sldLayoutId id="2147483725" r:id="rId2"/>
    <p:sldLayoutId id="2147483726" r:id="rId3"/>
    <p:sldLayoutId id="2147483727" r:id="rId4"/>
    <p:sldLayoutId id="2147483728" r:id="rId5"/>
    <p:sldLayoutId id="2147483729" r:id="rId6"/>
    <p:sldLayoutId id="2147483730" r:id="rId7"/>
    <p:sldLayoutId id="2147483731" r:id="rId8"/>
    <p:sldLayoutId id="2147483732" r:id="rId9"/>
    <p:sldLayoutId id="2147483733" r:id="rId10"/>
    <p:sldLayoutId id="2147483734" r:id="rId11"/>
    <p:sldLayoutId id="2147483735" r:id="rId12"/>
    <p:sldLayoutId id="2147483736" r:id="rId13"/>
    <p:sldLayoutId id="2147483737" r:id="rId14"/>
    <p:sldLayoutId id="2147483738" r:id="rId15"/>
    <p:sldLayoutId id="2147483739" r:id="rId16"/>
    <p:sldLayoutId id="2147483740" r:id="rId17"/>
    <p:sldLayoutId id="2147483741" r:id="rId1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9.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customXml" Target="../ink/ink1.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8.xml"/><Relationship Id="rId4" Type="http://schemas.openxmlformats.org/officeDocument/2006/relationships/image" Target="../media/image24.emf"/></Relationships>
</file>

<file path=ppt/slides/_rels/slide25.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image" Target="../media/image22.emf"/><Relationship Id="rId1" Type="http://schemas.openxmlformats.org/officeDocument/2006/relationships/slideLayout" Target="../slideLayouts/slideLayout8.xml"/><Relationship Id="rId4" Type="http://schemas.openxmlformats.org/officeDocument/2006/relationships/image" Target="../media/image24.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image" Target="../media/image25.emf"/><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image" Target="../media/image27.emf"/><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28.emf"/><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29.emf"/><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image" Target="../media/image30.emf"/><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image" Target="../media/image31.emf"/><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image" Target="../media/image32.emf"/><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38.emf"/><Relationship Id="rId2" Type="http://schemas.openxmlformats.org/officeDocument/2006/relationships/image" Target="../media/image37.emf"/><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3" Type="http://schemas.openxmlformats.org/officeDocument/2006/relationships/image" Target="../media/image40.emf"/><Relationship Id="rId2" Type="http://schemas.openxmlformats.org/officeDocument/2006/relationships/image" Target="../media/image39.emf"/><Relationship Id="rId1" Type="http://schemas.openxmlformats.org/officeDocument/2006/relationships/slideLayout" Target="../slideLayouts/slideLayout8.xml"/><Relationship Id="rId4" Type="http://schemas.openxmlformats.org/officeDocument/2006/relationships/image" Target="../media/image41.emf"/></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7.svg"/><Relationship Id="rId2" Type="http://schemas.openxmlformats.org/officeDocument/2006/relationships/image" Target="../media/image42.png"/><Relationship Id="rId1" Type="http://schemas.openxmlformats.org/officeDocument/2006/relationships/slideLayout" Target="../slideLayouts/slideLayout8.xml"/><Relationship Id="rId6" Type="http://schemas.openxmlformats.org/officeDocument/2006/relationships/image" Target="../media/image46.png"/><Relationship Id="rId5" Type="http://schemas.openxmlformats.org/officeDocument/2006/relationships/image" Target="../media/image45.emf"/><Relationship Id="rId4" Type="http://schemas.openxmlformats.org/officeDocument/2006/relationships/image" Target="../media/image44.emf"/></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9.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50.png"/><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2" Type="http://schemas.openxmlformats.org/officeDocument/2006/relationships/image" Target="../media/image52.emf"/><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21.png"/><Relationship Id="rId1" Type="http://schemas.openxmlformats.org/officeDocument/2006/relationships/slideLayout" Target="../slideLayouts/slideLayout8.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asellaDiTesto 21">
            <a:extLst>
              <a:ext uri="{FF2B5EF4-FFF2-40B4-BE49-F238E27FC236}">
                <a16:creationId xmlns:a16="http://schemas.microsoft.com/office/drawing/2014/main" id="{42DB6C57-68FD-4970-05DC-4CE6A2036ACA}"/>
              </a:ext>
            </a:extLst>
          </p:cNvPr>
          <p:cNvSpPr txBox="1"/>
          <p:nvPr/>
        </p:nvSpPr>
        <p:spPr>
          <a:xfrm>
            <a:off x="493776" y="347472"/>
            <a:ext cx="11301984" cy="523220"/>
          </a:xfrm>
          <a:prstGeom prst="rect">
            <a:avLst/>
          </a:prstGeom>
          <a:noFill/>
        </p:spPr>
        <p:txBody>
          <a:bodyPr wrap="square" rtlCol="0">
            <a:spAutoFit/>
          </a:bodyPr>
          <a:lstStyle/>
          <a:p>
            <a:pPr algn="just"/>
            <a:r>
              <a:rPr lang="it-IT" sz="2800" b="1" dirty="0">
                <a:solidFill>
                  <a:srgbClr val="154194"/>
                </a:solidFill>
                <a:latin typeface="Helvetica" panose="020B0604020202020204" pitchFamily="34" charset="0"/>
                <a:cs typeface="Helvetica" panose="020B0604020202020204" pitchFamily="34" charset="0"/>
              </a:rPr>
              <a:t>3° Sessione | Efficientamento energetico e diagnosi energetiche</a:t>
            </a:r>
          </a:p>
        </p:txBody>
      </p:sp>
      <p:sp>
        <p:nvSpPr>
          <p:cNvPr id="4" name="CasellaDiTesto 3">
            <a:extLst>
              <a:ext uri="{FF2B5EF4-FFF2-40B4-BE49-F238E27FC236}">
                <a16:creationId xmlns:a16="http://schemas.microsoft.com/office/drawing/2014/main" id="{ADC877FB-4B30-F6AA-3204-BD3317979547}"/>
              </a:ext>
            </a:extLst>
          </p:cNvPr>
          <p:cNvSpPr txBox="1"/>
          <p:nvPr/>
        </p:nvSpPr>
        <p:spPr>
          <a:xfrm>
            <a:off x="6096000" y="4663180"/>
            <a:ext cx="5630559" cy="830997"/>
          </a:xfrm>
          <a:prstGeom prst="rect">
            <a:avLst/>
          </a:prstGeom>
          <a:noFill/>
        </p:spPr>
        <p:txBody>
          <a:bodyPr wrap="square" rtlCol="0">
            <a:spAutoFit/>
          </a:bodyPr>
          <a:lstStyle/>
          <a:p>
            <a:pPr algn="r"/>
            <a:r>
              <a:rPr lang="it-IT" sz="2400" spc="600" dirty="0">
                <a:solidFill>
                  <a:srgbClr val="8DC57F"/>
                </a:solidFill>
                <a:latin typeface="Helvetica" panose="020B0604020202020204" pitchFamily="34" charset="0"/>
                <a:cs typeface="Helvetica" panose="020B0604020202020204" pitchFamily="34" charset="0"/>
              </a:rPr>
              <a:t>WALTER GELOSO</a:t>
            </a:r>
          </a:p>
          <a:p>
            <a:pPr algn="r"/>
            <a:r>
              <a:rPr lang="it-IT" sz="2400" b="1" spc="600" dirty="0">
                <a:solidFill>
                  <a:srgbClr val="8DC57F"/>
                </a:solidFill>
                <a:latin typeface="Helvetica" panose="020B0604020202020204" pitchFamily="34" charset="0"/>
                <a:cs typeface="Helvetica" panose="020B0604020202020204" pitchFamily="34" charset="0"/>
              </a:rPr>
              <a:t>RICCARDO CAVO</a:t>
            </a:r>
          </a:p>
        </p:txBody>
      </p:sp>
      <p:sp>
        <p:nvSpPr>
          <p:cNvPr id="5" name="CasellaDiTesto 4">
            <a:extLst>
              <a:ext uri="{FF2B5EF4-FFF2-40B4-BE49-F238E27FC236}">
                <a16:creationId xmlns:a16="http://schemas.microsoft.com/office/drawing/2014/main" id="{0A9B0AF5-0663-18AE-77B5-003AEC5BF4B8}"/>
              </a:ext>
            </a:extLst>
          </p:cNvPr>
          <p:cNvSpPr txBox="1"/>
          <p:nvPr/>
        </p:nvSpPr>
        <p:spPr>
          <a:xfrm>
            <a:off x="5093208" y="1474521"/>
            <a:ext cx="6702552" cy="1200329"/>
          </a:xfrm>
          <a:prstGeom prst="rect">
            <a:avLst/>
          </a:prstGeom>
          <a:noFill/>
        </p:spPr>
        <p:txBody>
          <a:bodyPr wrap="square" rtlCol="0">
            <a:spAutoFit/>
          </a:bodyPr>
          <a:lstStyle/>
          <a:p>
            <a:pPr algn="r"/>
            <a:r>
              <a:rPr lang="it-IT" sz="2400" b="1" dirty="0">
                <a:solidFill>
                  <a:srgbClr val="154194"/>
                </a:solidFill>
                <a:latin typeface="Helvetica" panose="020B0604020202020204" pitchFamily="34" charset="0"/>
                <a:cs typeface="Helvetica" panose="020B0604020202020204" pitchFamily="34" charset="0"/>
              </a:rPr>
              <a:t>Redazione di una diagnosi energetica per l’ottimizzazione ed efficientamento dei processi produttivi</a:t>
            </a:r>
          </a:p>
        </p:txBody>
      </p:sp>
      <p:sp>
        <p:nvSpPr>
          <p:cNvPr id="6" name="CasellaDiTesto 5">
            <a:extLst>
              <a:ext uri="{FF2B5EF4-FFF2-40B4-BE49-F238E27FC236}">
                <a16:creationId xmlns:a16="http://schemas.microsoft.com/office/drawing/2014/main" id="{F175F54A-C936-8901-FA49-6D19088CB686}"/>
              </a:ext>
            </a:extLst>
          </p:cNvPr>
          <p:cNvSpPr txBox="1"/>
          <p:nvPr/>
        </p:nvSpPr>
        <p:spPr>
          <a:xfrm>
            <a:off x="7004305" y="5419991"/>
            <a:ext cx="4722254" cy="400110"/>
          </a:xfrm>
          <a:prstGeom prst="rect">
            <a:avLst/>
          </a:prstGeom>
          <a:noFill/>
        </p:spPr>
        <p:txBody>
          <a:bodyPr wrap="square" rtlCol="0">
            <a:spAutoFit/>
          </a:bodyPr>
          <a:lstStyle/>
          <a:p>
            <a:pPr algn="r"/>
            <a:r>
              <a:rPr lang="it-IT" sz="2000" b="1" spc="600">
                <a:solidFill>
                  <a:srgbClr val="8DC57F"/>
                </a:solidFill>
                <a:latin typeface="Helvetica" panose="020B0604020202020204" pitchFamily="34" charset="0"/>
                <a:cs typeface="Helvetica" panose="020B0604020202020204" pitchFamily="34" charset="0"/>
              </a:rPr>
              <a:t>26 </a:t>
            </a:r>
            <a:r>
              <a:rPr lang="it-IT" sz="2000" b="1" spc="600" dirty="0">
                <a:solidFill>
                  <a:srgbClr val="8DC57F"/>
                </a:solidFill>
                <a:latin typeface="Helvetica" panose="020B0604020202020204" pitchFamily="34" charset="0"/>
                <a:cs typeface="Helvetica" panose="020B0604020202020204" pitchFamily="34" charset="0"/>
              </a:rPr>
              <a:t>settembre 2023</a:t>
            </a:r>
          </a:p>
        </p:txBody>
      </p:sp>
      <p:pic>
        <p:nvPicPr>
          <p:cNvPr id="7" name="Immagine 6">
            <a:extLst>
              <a:ext uri="{FF2B5EF4-FFF2-40B4-BE49-F238E27FC236}">
                <a16:creationId xmlns:a16="http://schemas.microsoft.com/office/drawing/2014/main" id="{1B007C4E-7AB6-2844-3434-35944B38AAC5}"/>
              </a:ext>
            </a:extLst>
          </p:cNvPr>
          <p:cNvPicPr>
            <a:picLocks noGrp="1" noRot="1" noChangeAspect="1" noMove="1" noResize="1" noEditPoints="1" noAdjustHandles="1" noChangeArrowheads="1" noChangeShapeType="1" noCrop="1"/>
          </p:cNvPicPr>
          <p:nvPr/>
        </p:nvPicPr>
        <p:blipFill>
          <a:blip r:embed="rId2" cstate="email">
            <a:extLst>
              <a:ext uri="{28A0092B-C50C-407E-A947-70E740481C1C}">
                <a14:useLocalDpi xmlns:a14="http://schemas.microsoft.com/office/drawing/2010/main"/>
              </a:ext>
            </a:extLst>
          </a:blip>
          <a:stretch>
            <a:fillRect/>
          </a:stretch>
        </p:blipFill>
        <p:spPr>
          <a:xfrm>
            <a:off x="6396402" y="6038212"/>
            <a:ext cx="778121" cy="538700"/>
          </a:xfrm>
          <a:prstGeom prst="rect">
            <a:avLst/>
          </a:prstGeom>
        </p:spPr>
      </p:pic>
    </p:spTree>
    <p:extLst>
      <p:ext uri="{BB962C8B-B14F-4D97-AF65-F5344CB8AC3E}">
        <p14:creationId xmlns:p14="http://schemas.microsoft.com/office/powerpoint/2010/main" val="31073463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1CE3BFFD-58BA-471E-8906-99530CF03474}"/>
              </a:ext>
            </a:extLst>
          </p:cNvPr>
          <p:cNvSpPr>
            <a:spLocks noGrp="1"/>
          </p:cNvSpPr>
          <p:nvPr>
            <p:ph type="body" sz="quarter" idx="21"/>
          </p:nvPr>
        </p:nvSpPr>
        <p:spPr>
          <a:xfrm>
            <a:off x="1166975" y="183231"/>
            <a:ext cx="9553276" cy="984885"/>
          </a:xfrm>
          <a:noFill/>
          <a:ln w="12700">
            <a:miter lim="400000"/>
          </a:ln>
        </p:spPr>
        <p:txBody>
          <a:bodyPr wrap="square" lIns="0" tIns="0" rIns="0" bIns="0" rtlCol="0" anchor="ctr">
            <a:spAutoFit/>
          </a:bodyPr>
          <a:lstStyle/>
          <a:p>
            <a:pPr algn="ctr" defTabSz="825500" hangingPunct="0">
              <a:lnSpc>
                <a:spcPct val="100000"/>
              </a:lnSpc>
              <a:buClrTx/>
              <a:buFontTx/>
            </a:pPr>
            <a:r>
              <a:rPr lang="it-IT" sz="3200" dirty="0">
                <a:solidFill>
                  <a:srgbClr val="8DC57F"/>
                </a:solidFill>
                <a:latin typeface="Helvetica" panose="020B0604020202020204" pitchFamily="34" charset="0"/>
                <a:cs typeface="Helvetica" panose="020B0604020202020204" pitchFamily="34" charset="0"/>
              </a:rPr>
              <a:t>Proposta di interventi di </a:t>
            </a:r>
            <a:r>
              <a:rPr lang="it-IT" sz="3200" dirty="0" err="1">
                <a:solidFill>
                  <a:srgbClr val="8DC57F"/>
                </a:solidFill>
                <a:latin typeface="Helvetica" panose="020B0604020202020204" pitchFamily="34" charset="0"/>
                <a:cs typeface="Helvetica" panose="020B0604020202020204" pitchFamily="34" charset="0"/>
              </a:rPr>
              <a:t>efficientamento</a:t>
            </a:r>
            <a:r>
              <a:rPr lang="it-IT" sz="3200" dirty="0">
                <a:solidFill>
                  <a:srgbClr val="8DC57F"/>
                </a:solidFill>
                <a:latin typeface="Helvetica" panose="020B0604020202020204" pitchFamily="34" charset="0"/>
                <a:cs typeface="Helvetica" panose="020B0604020202020204" pitchFamily="34" charset="0"/>
              </a:rPr>
              <a:t> energetico -1</a:t>
            </a:r>
          </a:p>
        </p:txBody>
      </p:sp>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10</a:t>
            </a:fld>
            <a:endParaRPr lang="it-IT" dirty="0"/>
          </a:p>
        </p:txBody>
      </p:sp>
      <p:sp>
        <p:nvSpPr>
          <p:cNvPr id="8" name="Segnaposto testo 4">
            <a:extLst>
              <a:ext uri="{FF2B5EF4-FFF2-40B4-BE49-F238E27FC236}">
                <a16:creationId xmlns:a16="http://schemas.microsoft.com/office/drawing/2014/main" id="{B075B0B6-624F-4A52-A6BC-7BE41BD9931E}"/>
              </a:ext>
            </a:extLst>
          </p:cNvPr>
          <p:cNvSpPr>
            <a:spLocks noGrp="1"/>
          </p:cNvSpPr>
          <p:nvPr>
            <p:ph type="body" sz="quarter" idx="23"/>
          </p:nvPr>
        </p:nvSpPr>
        <p:spPr>
          <a:xfrm>
            <a:off x="896982" y="1375875"/>
            <a:ext cx="10593978" cy="4685608"/>
          </a:xfrm>
        </p:spPr>
        <p:txBody>
          <a:bodyPr/>
          <a:lstStyle/>
          <a:p>
            <a:pPr indent="0">
              <a:buNone/>
            </a:pPr>
            <a:r>
              <a:rPr lang="it-IT" sz="1600" kern="1200" dirty="0">
                <a:solidFill>
                  <a:srgbClr val="154194"/>
                </a:solidFill>
                <a:latin typeface="Helvetica" panose="020B0604020202020204" pitchFamily="34" charset="0"/>
                <a:ea typeface="+mn-ea"/>
                <a:cs typeface="Helvetica" panose="020B0604020202020204" pitchFamily="34" charset="0"/>
              </a:rPr>
              <a:t>Se gli </a:t>
            </a:r>
            <a:r>
              <a:rPr lang="it-IT" sz="1600" b="1" kern="1200" dirty="0">
                <a:solidFill>
                  <a:schemeClr val="accent5"/>
                </a:solidFill>
                <a:latin typeface="Helvetica" panose="020B0604020202020204" pitchFamily="34" charset="0"/>
                <a:ea typeface="+mn-ea"/>
                <a:cs typeface="Helvetica" panose="020B0604020202020204" pitchFamily="34" charset="0"/>
              </a:rPr>
              <a:t>indicatori operativi </a:t>
            </a:r>
            <a:r>
              <a:rPr lang="it-IT" sz="1600" kern="1200" dirty="0">
                <a:solidFill>
                  <a:srgbClr val="154194"/>
                </a:solidFill>
                <a:latin typeface="Helvetica" panose="020B0604020202020204" pitchFamily="34" charset="0"/>
                <a:ea typeface="+mn-ea"/>
                <a:cs typeface="Helvetica" panose="020B0604020202020204" pitchFamily="34" charset="0"/>
              </a:rPr>
              <a:t>di prestazione energetica </a:t>
            </a:r>
            <a:r>
              <a:rPr lang="it-IT" sz="1600" b="1" u="sng" kern="1200" dirty="0">
                <a:solidFill>
                  <a:srgbClr val="8DC57F"/>
                </a:solidFill>
                <a:latin typeface="Helvetica" panose="020B0604020202020204" pitchFamily="34" charset="0"/>
                <a:ea typeface="+mn-ea"/>
                <a:cs typeface="Helvetica" panose="020B0604020202020204" pitchFamily="34" charset="0"/>
              </a:rPr>
              <a:t>si discostano </a:t>
            </a:r>
            <a:r>
              <a:rPr lang="it-IT" sz="1600" kern="1200" dirty="0">
                <a:solidFill>
                  <a:srgbClr val="154194"/>
                </a:solidFill>
                <a:latin typeface="Helvetica" panose="020B0604020202020204" pitchFamily="34" charset="0"/>
                <a:ea typeface="+mn-ea"/>
                <a:cs typeface="Helvetica" panose="020B0604020202020204" pitchFamily="34" charset="0"/>
              </a:rPr>
              <a:t>dagli</a:t>
            </a:r>
            <a:r>
              <a:rPr lang="it-IT" sz="1600" kern="1200" dirty="0">
                <a:solidFill>
                  <a:srgbClr val="8DC57F"/>
                </a:solidFill>
                <a:latin typeface="Helvetica" panose="020B0604020202020204" pitchFamily="34" charset="0"/>
                <a:ea typeface="+mn-ea"/>
                <a:cs typeface="Helvetica" panose="020B0604020202020204" pitchFamily="34" charset="0"/>
              </a:rPr>
              <a:t> </a:t>
            </a:r>
            <a:r>
              <a:rPr lang="it-IT" sz="1600" b="1" kern="1200" dirty="0">
                <a:solidFill>
                  <a:schemeClr val="accent5"/>
                </a:solidFill>
                <a:latin typeface="Helvetica" panose="020B0604020202020204" pitchFamily="34" charset="0"/>
                <a:ea typeface="+mn-ea"/>
                <a:cs typeface="Helvetica" panose="020B0604020202020204" pitchFamily="34" charset="0"/>
              </a:rPr>
              <a:t>indicatori</a:t>
            </a:r>
            <a:r>
              <a:rPr lang="it-IT" sz="1600" kern="1200" dirty="0">
                <a:solidFill>
                  <a:srgbClr val="8DC57F"/>
                </a:solidFill>
                <a:latin typeface="Helvetica" panose="020B0604020202020204" pitchFamily="34" charset="0"/>
                <a:ea typeface="+mn-ea"/>
                <a:cs typeface="Helvetica" panose="020B0604020202020204" pitchFamily="34" charset="0"/>
              </a:rPr>
              <a:t> </a:t>
            </a:r>
            <a:r>
              <a:rPr lang="it-IT" sz="1600" b="1" kern="1200" dirty="0">
                <a:solidFill>
                  <a:schemeClr val="accent5"/>
                </a:solidFill>
                <a:latin typeface="Helvetica" panose="020B0604020202020204" pitchFamily="34" charset="0"/>
                <a:ea typeface="+mn-ea"/>
                <a:cs typeface="Helvetica" panose="020B0604020202020204" pitchFamily="34" charset="0"/>
              </a:rPr>
              <a:t>obiettivi </a:t>
            </a:r>
            <a:r>
              <a:rPr lang="it-IT" sz="1600" kern="1200" dirty="0">
                <a:solidFill>
                  <a:srgbClr val="154194"/>
                </a:solidFill>
                <a:latin typeface="Helvetica" panose="020B0604020202020204" pitchFamily="34" charset="0"/>
                <a:ea typeface="+mn-ea"/>
                <a:cs typeface="Helvetica" panose="020B0604020202020204" pitchFamily="34" charset="0"/>
              </a:rPr>
              <a:t>(</a:t>
            </a:r>
            <a:r>
              <a:rPr lang="it-IT" sz="1600" b="1" kern="1200" dirty="0">
                <a:solidFill>
                  <a:schemeClr val="accent5"/>
                </a:solidFill>
                <a:latin typeface="Helvetica" panose="020B0604020202020204" pitchFamily="34" charset="0"/>
                <a:ea typeface="+mn-ea"/>
                <a:cs typeface="Helvetica" panose="020B0604020202020204" pitchFamily="34" charset="0"/>
              </a:rPr>
              <a:t>i target definiti dalla committenza</a:t>
            </a:r>
            <a:r>
              <a:rPr lang="it-IT" sz="1600" kern="1200" dirty="0">
                <a:solidFill>
                  <a:srgbClr val="154194"/>
                </a:solidFill>
                <a:latin typeface="Helvetica" panose="020B0604020202020204" pitchFamily="34" charset="0"/>
                <a:ea typeface="+mn-ea"/>
                <a:cs typeface="Helvetica" panose="020B0604020202020204" pitchFamily="34" charset="0"/>
              </a:rPr>
              <a:t>), l’auditor dovrà procedere con proposte di azioni di miglioramento dell’efficienza energetica includendo una o più delle seguenti:</a:t>
            </a:r>
          </a:p>
          <a:p>
            <a:pPr marL="635794" lvl="1" indent="-457200">
              <a:buClr>
                <a:srgbClr val="8DC57F"/>
              </a:buClr>
              <a:buSzPct val="100000"/>
              <a:buFont typeface="+mj-lt"/>
              <a:buAutoNum type="alphaLcParenR"/>
            </a:pPr>
            <a:r>
              <a:rPr lang="it-IT" b="1" kern="1200" dirty="0">
                <a:solidFill>
                  <a:schemeClr val="accent5"/>
                </a:solidFill>
                <a:latin typeface="Helvetica" panose="020B0604020202020204" pitchFamily="34" charset="0"/>
                <a:ea typeface="+mn-ea"/>
                <a:cs typeface="Helvetica" panose="020B0604020202020204" pitchFamily="34" charset="0"/>
              </a:rPr>
              <a:t>Ammodernamento di linee produttive o di specifici componenti</a:t>
            </a:r>
            <a:r>
              <a:rPr lang="it-IT" kern="1200" dirty="0">
                <a:solidFill>
                  <a:srgbClr val="154194"/>
                </a:solidFill>
                <a:latin typeface="Helvetica" panose="020B0604020202020204" pitchFamily="34" charset="0"/>
                <a:ea typeface="+mn-ea"/>
                <a:cs typeface="Helvetica" panose="020B0604020202020204" pitchFamily="34" charset="0"/>
              </a:rPr>
              <a:t> (ad es., macchine all’interno di processi di produzione)</a:t>
            </a:r>
          </a:p>
          <a:p>
            <a:pPr marL="635794" lvl="1" indent="-457200">
              <a:buClr>
                <a:srgbClr val="8DC57F"/>
              </a:buClr>
              <a:buSzPct val="100000"/>
              <a:buFont typeface="+mj-lt"/>
              <a:buAutoNum type="alphaLcParenR"/>
            </a:pPr>
            <a:r>
              <a:rPr lang="it-IT" kern="1200" dirty="0">
                <a:solidFill>
                  <a:srgbClr val="154194"/>
                </a:solidFill>
                <a:latin typeface="Helvetica" panose="020B0604020202020204" pitchFamily="34" charset="0"/>
                <a:ea typeface="+mn-ea"/>
                <a:cs typeface="Helvetica" panose="020B0604020202020204" pitchFamily="34" charset="0"/>
              </a:rPr>
              <a:t>Misure finalizzate a </a:t>
            </a:r>
            <a:r>
              <a:rPr lang="it-IT" b="1" kern="1200" dirty="0">
                <a:solidFill>
                  <a:srgbClr val="8DC57F"/>
                </a:solidFill>
                <a:latin typeface="Helvetica" panose="020B0604020202020204" pitchFamily="34" charset="0"/>
                <a:ea typeface="+mn-ea"/>
                <a:cs typeface="Helvetica" panose="020B0604020202020204" pitchFamily="34" charset="0"/>
              </a:rPr>
              <a:t>ridurre</a:t>
            </a:r>
            <a:r>
              <a:rPr lang="it-IT" kern="1200" dirty="0">
                <a:solidFill>
                  <a:srgbClr val="154194"/>
                </a:solidFill>
                <a:latin typeface="Helvetica" panose="020B0604020202020204" pitchFamily="34" charset="0"/>
                <a:ea typeface="+mn-ea"/>
                <a:cs typeface="Helvetica" panose="020B0604020202020204" pitchFamily="34" charset="0"/>
              </a:rPr>
              <a:t> o a </a:t>
            </a:r>
            <a:r>
              <a:rPr lang="it-IT" b="1" kern="1200" dirty="0">
                <a:solidFill>
                  <a:srgbClr val="8DC57F"/>
                </a:solidFill>
                <a:latin typeface="Helvetica" panose="020B0604020202020204" pitchFamily="34" charset="0"/>
                <a:ea typeface="+mn-ea"/>
                <a:cs typeface="Helvetica" panose="020B0604020202020204" pitchFamily="34" charset="0"/>
              </a:rPr>
              <a:t>recuperare le perdite di energia </a:t>
            </a:r>
            <a:r>
              <a:rPr lang="it-IT" kern="1200" dirty="0">
                <a:solidFill>
                  <a:srgbClr val="154194"/>
                </a:solidFill>
                <a:latin typeface="Helvetica" panose="020B0604020202020204" pitchFamily="34" charset="0"/>
                <a:ea typeface="+mn-ea"/>
                <a:cs typeface="Helvetica" panose="020B0604020202020204" pitchFamily="34" charset="0"/>
              </a:rPr>
              <a:t>(ad es., recupero del calore di scarto/residuo, riduzione dei trafilamenti sui circuiti aria compressa)</a:t>
            </a:r>
          </a:p>
          <a:p>
            <a:pPr marL="635794" lvl="1" indent="-457200">
              <a:buClr>
                <a:srgbClr val="8DC57F"/>
              </a:buClr>
              <a:buSzPct val="100000"/>
              <a:buFont typeface="+mj-lt"/>
              <a:buAutoNum type="alphaLcParenR"/>
            </a:pPr>
            <a:r>
              <a:rPr lang="it-IT" b="1" kern="1200" dirty="0">
                <a:solidFill>
                  <a:srgbClr val="8DC57F"/>
                </a:solidFill>
                <a:latin typeface="Helvetica" panose="020B0604020202020204" pitchFamily="34" charset="0"/>
                <a:ea typeface="+mn-ea"/>
                <a:cs typeface="Helvetica" panose="020B0604020202020204" pitchFamily="34" charset="0"/>
              </a:rPr>
              <a:t>Sostituzione, modifica o aggiunta di apparecchiature </a:t>
            </a:r>
            <a:r>
              <a:rPr lang="it-IT" kern="1200" dirty="0">
                <a:solidFill>
                  <a:srgbClr val="154194"/>
                </a:solidFill>
                <a:latin typeface="Helvetica" panose="020B0604020202020204" pitchFamily="34" charset="0"/>
                <a:ea typeface="+mn-ea"/>
                <a:cs typeface="Helvetica" panose="020B0604020202020204" pitchFamily="34" charset="0"/>
              </a:rPr>
              <a:t>(caldaie ad alta efficienza, motori a velocità variabile, </a:t>
            </a:r>
            <a:r>
              <a:rPr lang="it-IT" kern="1200" dirty="0" err="1">
                <a:solidFill>
                  <a:srgbClr val="154194"/>
                </a:solidFill>
                <a:latin typeface="Helvetica" panose="020B0604020202020204" pitchFamily="34" charset="0"/>
                <a:ea typeface="+mn-ea"/>
                <a:cs typeface="Helvetica" panose="020B0604020202020204" pitchFamily="34" charset="0"/>
              </a:rPr>
              <a:t>relamping</a:t>
            </a:r>
            <a:r>
              <a:rPr lang="it-IT" kern="1200" dirty="0">
                <a:solidFill>
                  <a:srgbClr val="154194"/>
                </a:solidFill>
                <a:latin typeface="Helvetica" panose="020B0604020202020204" pitchFamily="34" charset="0"/>
                <a:ea typeface="+mn-ea"/>
                <a:cs typeface="Helvetica" panose="020B0604020202020204" pitchFamily="34" charset="0"/>
              </a:rPr>
              <a:t> dell’impianto di illuminazione, ecc)</a:t>
            </a:r>
          </a:p>
          <a:p>
            <a:pPr marL="635794" lvl="1" indent="-457200">
              <a:buClr>
                <a:srgbClr val="8DC57F"/>
              </a:buClr>
              <a:buSzPct val="100000"/>
              <a:buFont typeface="+mj-lt"/>
              <a:buAutoNum type="alphaLcParenR"/>
            </a:pPr>
            <a:r>
              <a:rPr lang="it-IT" b="1" kern="1200" dirty="0">
                <a:solidFill>
                  <a:srgbClr val="8DC57F"/>
                </a:solidFill>
                <a:latin typeface="Helvetica" panose="020B0604020202020204" pitchFamily="34" charset="0"/>
                <a:ea typeface="+mn-ea"/>
                <a:cs typeface="Helvetica" panose="020B0604020202020204" pitchFamily="34" charset="0"/>
              </a:rPr>
              <a:t>Ottimizzazione dell’efficienza dei processi </a:t>
            </a:r>
            <a:r>
              <a:rPr lang="it-IT" kern="1200" dirty="0">
                <a:solidFill>
                  <a:srgbClr val="154194"/>
                </a:solidFill>
                <a:latin typeface="Helvetica" panose="020B0604020202020204" pitchFamily="34" charset="0"/>
                <a:ea typeface="+mn-ea"/>
                <a:cs typeface="Helvetica" panose="020B0604020202020204" pitchFamily="34" charset="0"/>
              </a:rPr>
              <a:t>(ad es., procedure di esercizio, automazione di processi, ottimizzazione di logistica e layout, aggiustamento del valore di impostazione, ecc)</a:t>
            </a:r>
          </a:p>
          <a:p>
            <a:pPr marL="635794" lvl="1" indent="-457200">
              <a:buClr>
                <a:srgbClr val="8DC57F"/>
              </a:buClr>
              <a:buSzPct val="100000"/>
              <a:buFont typeface="+mj-lt"/>
              <a:buAutoNum type="alphaLcParenR"/>
            </a:pPr>
            <a:r>
              <a:rPr lang="it-IT" kern="1200" dirty="0">
                <a:solidFill>
                  <a:srgbClr val="154194"/>
                </a:solidFill>
                <a:latin typeface="Helvetica" panose="020B0604020202020204" pitchFamily="34" charset="0"/>
                <a:ea typeface="+mn-ea"/>
                <a:cs typeface="Helvetica" panose="020B0604020202020204" pitchFamily="34" charset="0"/>
              </a:rPr>
              <a:t>Miglioramento della </a:t>
            </a:r>
            <a:r>
              <a:rPr lang="it-IT" b="1" kern="1200" dirty="0">
                <a:solidFill>
                  <a:srgbClr val="8DC57F"/>
                </a:solidFill>
                <a:latin typeface="Helvetica" panose="020B0604020202020204" pitchFamily="34" charset="0"/>
                <a:ea typeface="+mn-ea"/>
                <a:cs typeface="Helvetica" panose="020B0604020202020204" pitchFamily="34" charset="0"/>
              </a:rPr>
              <a:t>manutenzione</a:t>
            </a:r>
          </a:p>
          <a:p>
            <a:pPr marL="635794" lvl="1" indent="-457200">
              <a:buClr>
                <a:srgbClr val="8DC57F"/>
              </a:buClr>
              <a:buSzPct val="100000"/>
              <a:buFont typeface="+mj-lt"/>
              <a:buAutoNum type="alphaLcParenR"/>
            </a:pPr>
            <a:r>
              <a:rPr lang="it-IT" b="1" kern="1200" dirty="0">
                <a:solidFill>
                  <a:srgbClr val="8DC57F"/>
                </a:solidFill>
                <a:latin typeface="Helvetica" panose="020B0604020202020204" pitchFamily="34" charset="0"/>
                <a:ea typeface="+mn-ea"/>
                <a:cs typeface="Helvetica" panose="020B0604020202020204" pitchFamily="34" charset="0"/>
              </a:rPr>
              <a:t>Miglioramento della gestione dell’energia </a:t>
            </a:r>
            <a:r>
              <a:rPr lang="it-IT" kern="1200" dirty="0">
                <a:solidFill>
                  <a:srgbClr val="154194"/>
                </a:solidFill>
                <a:latin typeface="Helvetica" panose="020B0604020202020204" pitchFamily="34" charset="0"/>
                <a:ea typeface="+mn-ea"/>
                <a:cs typeface="Helvetica" panose="020B0604020202020204" pitchFamily="34" charset="0"/>
              </a:rPr>
              <a:t>(piano di monitoraggio e contabilizzazione, implementazione di un sistema di gestione dell’energia, </a:t>
            </a:r>
            <a:r>
              <a:rPr lang="it-IT" kern="1200" dirty="0" err="1">
                <a:solidFill>
                  <a:srgbClr val="154194"/>
                </a:solidFill>
                <a:latin typeface="Helvetica" panose="020B0604020202020204" pitchFamily="34" charset="0"/>
                <a:ea typeface="+mn-ea"/>
                <a:cs typeface="Helvetica" panose="020B0604020202020204" pitchFamily="34" charset="0"/>
              </a:rPr>
              <a:t>ecc</a:t>
            </a:r>
            <a:r>
              <a:rPr lang="it-IT" kern="1200" dirty="0">
                <a:solidFill>
                  <a:srgbClr val="154194"/>
                </a:solidFill>
                <a:latin typeface="Helvetica" panose="020B0604020202020204" pitchFamily="34" charset="0"/>
                <a:ea typeface="+mn-ea"/>
                <a:cs typeface="Helvetica" panose="020B0604020202020204" pitchFamily="34" charset="0"/>
              </a:rPr>
              <a:t>)</a:t>
            </a:r>
          </a:p>
          <a:p>
            <a:pPr marL="635794" lvl="1" indent="-457200">
              <a:buClr>
                <a:srgbClr val="8DC57F"/>
              </a:buClr>
              <a:buSzPct val="100000"/>
              <a:buFont typeface="+mj-lt"/>
              <a:buAutoNum type="alphaLcParenR"/>
            </a:pPr>
            <a:r>
              <a:rPr lang="it-IT" b="1" kern="1200" dirty="0">
                <a:solidFill>
                  <a:srgbClr val="8DC57F"/>
                </a:solidFill>
                <a:latin typeface="Helvetica" panose="020B0604020202020204" pitchFamily="34" charset="0"/>
                <a:ea typeface="+mn-ea"/>
                <a:cs typeface="Helvetica" panose="020B0604020202020204" pitchFamily="34" charset="0"/>
              </a:rPr>
              <a:t>Sensibilizzazione</a:t>
            </a:r>
            <a:r>
              <a:rPr lang="it-IT" kern="1200" dirty="0">
                <a:solidFill>
                  <a:srgbClr val="154194"/>
                </a:solidFill>
                <a:latin typeface="Helvetica" panose="020B0604020202020204" pitchFamily="34" charset="0"/>
                <a:ea typeface="+mn-ea"/>
                <a:cs typeface="Helvetica" panose="020B0604020202020204" pitchFamily="34" charset="0"/>
              </a:rPr>
              <a:t> all’uso razionale dell’energia</a:t>
            </a:r>
            <a:endParaRPr lang="it-IT" b="1" kern="1200" dirty="0">
              <a:solidFill>
                <a:srgbClr val="8DC57F"/>
              </a:solidFill>
              <a:latin typeface="Helvetica" panose="020B0604020202020204" pitchFamily="34" charset="0"/>
              <a:ea typeface="+mn-ea"/>
              <a:cs typeface="Helvetica" panose="020B0604020202020204" pitchFamily="34" charset="0"/>
            </a:endParaRPr>
          </a:p>
          <a:p>
            <a:pPr marL="635794" lvl="1" indent="-457200">
              <a:buClr>
                <a:srgbClr val="8DC57F"/>
              </a:buClr>
              <a:buSzPct val="100000"/>
              <a:buFont typeface="+mj-lt"/>
              <a:buAutoNum type="alphaLcParenR"/>
            </a:pPr>
            <a:endParaRPr lang="it-IT" kern="1200" dirty="0">
              <a:solidFill>
                <a:srgbClr val="154194"/>
              </a:solidFill>
              <a:latin typeface="Helvetica" panose="020B0604020202020204" pitchFamily="34" charset="0"/>
              <a:ea typeface="+mn-ea"/>
              <a:cs typeface="Helvetica" panose="020B0604020202020204" pitchFamily="34" charset="0"/>
            </a:endParaRPr>
          </a:p>
          <a:p>
            <a:pPr>
              <a:buNone/>
            </a:pPr>
            <a:endParaRPr lang="it-IT" sz="2000" dirty="0"/>
          </a:p>
        </p:txBody>
      </p:sp>
      <p:sp>
        <p:nvSpPr>
          <p:cNvPr id="10" name="Rettangolo 9"/>
          <p:cNvSpPr/>
          <p:nvPr/>
        </p:nvSpPr>
        <p:spPr>
          <a:xfrm>
            <a:off x="8255725" y="3257014"/>
            <a:ext cx="3579223" cy="461665"/>
          </a:xfrm>
          <a:prstGeom prst="rect">
            <a:avLst/>
          </a:prstGeom>
        </p:spPr>
        <p:txBody>
          <a:bodyPr wrap="square">
            <a:spAutoFit/>
          </a:bodyPr>
          <a:lstStyle/>
          <a:p>
            <a:pPr algn="l"/>
            <a:r>
              <a:rPr lang="it-IT" sz="2400" b="0" dirty="0">
                <a:solidFill>
                  <a:srgbClr val="3C3C3C"/>
                </a:solidFill>
                <a:latin typeface="+mn-lt"/>
              </a:rPr>
              <a:t>.</a:t>
            </a:r>
          </a:p>
        </p:txBody>
      </p:sp>
    </p:spTree>
    <p:extLst>
      <p:ext uri="{BB962C8B-B14F-4D97-AF65-F5344CB8AC3E}">
        <p14:creationId xmlns:p14="http://schemas.microsoft.com/office/powerpoint/2010/main" val="3563375049"/>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1CE3BFFD-58BA-471E-8906-99530CF03474}"/>
              </a:ext>
            </a:extLst>
          </p:cNvPr>
          <p:cNvSpPr>
            <a:spLocks noGrp="1"/>
          </p:cNvSpPr>
          <p:nvPr>
            <p:ph type="body" sz="quarter" idx="21"/>
          </p:nvPr>
        </p:nvSpPr>
        <p:spPr>
          <a:xfrm>
            <a:off x="1114724" y="200030"/>
            <a:ext cx="9660154" cy="967278"/>
          </a:xfrm>
          <a:noFill/>
          <a:ln w="12700">
            <a:miter lim="400000"/>
          </a:ln>
        </p:spPr>
        <p:txBody>
          <a:bodyPr wrap="square" lIns="0" tIns="0" rIns="0" bIns="0" rtlCol="0" anchor="ctr">
            <a:spAutoFit/>
          </a:bodyPr>
          <a:lstStyle/>
          <a:p>
            <a:pPr algn="ctr" defTabSz="825500" hangingPunct="0">
              <a:lnSpc>
                <a:spcPct val="100000"/>
              </a:lnSpc>
              <a:buClrTx/>
              <a:buFontTx/>
            </a:pPr>
            <a:r>
              <a:rPr lang="it-IT" sz="3200" dirty="0">
                <a:solidFill>
                  <a:srgbClr val="8DC57F"/>
                </a:solidFill>
                <a:latin typeface="Helvetica" panose="020B0604020202020204" pitchFamily="34" charset="0"/>
                <a:cs typeface="Helvetica" panose="020B0604020202020204" pitchFamily="34" charset="0"/>
              </a:rPr>
              <a:t>Proposta di interventi di </a:t>
            </a:r>
            <a:r>
              <a:rPr lang="it-IT" sz="3200" dirty="0" err="1">
                <a:solidFill>
                  <a:srgbClr val="8DC57F"/>
                </a:solidFill>
                <a:latin typeface="Helvetica" panose="020B0604020202020204" pitchFamily="34" charset="0"/>
                <a:cs typeface="Helvetica" panose="020B0604020202020204" pitchFamily="34" charset="0"/>
              </a:rPr>
              <a:t>efficientamento</a:t>
            </a:r>
            <a:r>
              <a:rPr lang="it-IT" sz="3200" dirty="0">
                <a:solidFill>
                  <a:srgbClr val="8DC57F"/>
                </a:solidFill>
                <a:latin typeface="Helvetica" panose="020B0604020202020204" pitchFamily="34" charset="0"/>
                <a:cs typeface="Helvetica" panose="020B0604020202020204" pitchFamily="34" charset="0"/>
              </a:rPr>
              <a:t> energetico -2</a:t>
            </a:r>
          </a:p>
        </p:txBody>
      </p:sp>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11</a:t>
            </a:fld>
            <a:endParaRPr lang="it-IT"/>
          </a:p>
        </p:txBody>
      </p:sp>
      <p:sp>
        <p:nvSpPr>
          <p:cNvPr id="8" name="Segnaposto testo 4">
            <a:extLst>
              <a:ext uri="{FF2B5EF4-FFF2-40B4-BE49-F238E27FC236}">
                <a16:creationId xmlns:a16="http://schemas.microsoft.com/office/drawing/2014/main" id="{B075B0B6-624F-4A52-A6BC-7BE41BD9931E}"/>
              </a:ext>
            </a:extLst>
          </p:cNvPr>
          <p:cNvSpPr>
            <a:spLocks noGrp="1"/>
          </p:cNvSpPr>
          <p:nvPr>
            <p:ph type="body" sz="quarter" idx="23"/>
          </p:nvPr>
        </p:nvSpPr>
        <p:spPr>
          <a:xfrm>
            <a:off x="799011" y="1390354"/>
            <a:ext cx="10593978" cy="2120264"/>
          </a:xfrm>
        </p:spPr>
        <p:txBody>
          <a:bodyPr/>
          <a:lstStyle/>
          <a:p>
            <a:pPr>
              <a:buNone/>
            </a:pPr>
            <a:r>
              <a:rPr lang="it-IT" kern="1200" dirty="0">
                <a:solidFill>
                  <a:srgbClr val="154194"/>
                </a:solidFill>
                <a:latin typeface="Helvetica" panose="020B0604020202020204" pitchFamily="34" charset="0"/>
                <a:ea typeface="+mn-ea"/>
                <a:cs typeface="Helvetica" panose="020B0604020202020204" pitchFamily="34" charset="0"/>
              </a:rPr>
              <a:t>Gli interventi di efficientamento energetico devono essere valutati sulla base di:</a:t>
            </a:r>
          </a:p>
          <a:p>
            <a:pPr marL="815181" lvl="2" indent="-457200">
              <a:buClr>
                <a:srgbClr val="8DC57F"/>
              </a:buClr>
              <a:buSzPct val="101000"/>
              <a:buFont typeface="+mj-lt"/>
              <a:buAutoNum type="arabicPeriod"/>
            </a:pPr>
            <a:r>
              <a:rPr lang="it-IT" sz="1800" b="1" kern="1200" dirty="0">
                <a:solidFill>
                  <a:schemeClr val="accent5"/>
                </a:solidFill>
                <a:latin typeface="Helvetica" panose="020B0604020202020204" pitchFamily="34" charset="0"/>
                <a:ea typeface="+mn-ea"/>
                <a:cs typeface="Helvetica" panose="020B0604020202020204" pitchFamily="34" charset="0"/>
              </a:rPr>
              <a:t>età</a:t>
            </a:r>
            <a:r>
              <a:rPr lang="it-IT" sz="1800" kern="1200" dirty="0">
                <a:solidFill>
                  <a:srgbClr val="154194"/>
                </a:solidFill>
                <a:latin typeface="Helvetica" panose="020B0604020202020204" pitchFamily="34" charset="0"/>
                <a:ea typeface="+mn-ea"/>
                <a:cs typeface="Helvetica" panose="020B0604020202020204" pitchFamily="34" charset="0"/>
              </a:rPr>
              <a:t>, condizioni, modalità di esercizio (gestione e funzionamento) delle apparecchiature</a:t>
            </a:r>
          </a:p>
          <a:p>
            <a:pPr marL="815181" lvl="2" indent="-457200">
              <a:buClr>
                <a:srgbClr val="8DC57F"/>
              </a:buClr>
              <a:buSzPct val="101000"/>
              <a:buFont typeface="+mj-lt"/>
              <a:buAutoNum type="arabicPeriod"/>
            </a:pPr>
            <a:r>
              <a:rPr lang="it-IT" sz="1800" kern="1200" dirty="0">
                <a:solidFill>
                  <a:srgbClr val="154194"/>
                </a:solidFill>
                <a:latin typeface="Helvetica" panose="020B0604020202020204" pitchFamily="34" charset="0"/>
                <a:ea typeface="+mn-ea"/>
                <a:cs typeface="Helvetica" panose="020B0604020202020204" pitchFamily="34" charset="0"/>
              </a:rPr>
              <a:t>della tecnologia delle apparecchiature presenti in confronto alle apparecchiature più efficienti disponibili sul mercato (a tal proposito l’auditor può fare ricorso alle indicazioni della EN 16231-2012 “Metodologia di </a:t>
            </a:r>
            <a:r>
              <a:rPr lang="it-IT" sz="1800" kern="1200" dirty="0" err="1">
                <a:solidFill>
                  <a:srgbClr val="154194"/>
                </a:solidFill>
                <a:latin typeface="Helvetica" panose="020B0604020202020204" pitchFamily="34" charset="0"/>
                <a:ea typeface="+mn-ea"/>
                <a:cs typeface="Helvetica" panose="020B0604020202020204" pitchFamily="34" charset="0"/>
              </a:rPr>
              <a:t>benchmarking</a:t>
            </a:r>
            <a:r>
              <a:rPr lang="it-IT" sz="1800" kern="1200" dirty="0">
                <a:solidFill>
                  <a:srgbClr val="154194"/>
                </a:solidFill>
                <a:latin typeface="Helvetica" panose="020B0604020202020204" pitchFamily="34" charset="0"/>
                <a:ea typeface="+mn-ea"/>
                <a:cs typeface="Helvetica" panose="020B0604020202020204" pitchFamily="34" charset="0"/>
              </a:rPr>
              <a:t> dell’efficienza energetica”)</a:t>
            </a:r>
          </a:p>
          <a:p>
            <a:pPr marL="815181" lvl="2" indent="-457200">
              <a:buClr>
                <a:srgbClr val="8DC57F"/>
              </a:buClr>
              <a:buSzPct val="101000"/>
              <a:buFont typeface="+mj-lt"/>
              <a:buAutoNum type="arabicPeriod"/>
            </a:pPr>
            <a:r>
              <a:rPr lang="it-IT" sz="1800" kern="1200" dirty="0">
                <a:solidFill>
                  <a:srgbClr val="154194"/>
                </a:solidFill>
                <a:latin typeface="Helvetica" panose="020B0604020202020204" pitchFamily="34" charset="0"/>
                <a:ea typeface="+mn-ea"/>
                <a:cs typeface="Helvetica" panose="020B0604020202020204" pitchFamily="34" charset="0"/>
              </a:rPr>
              <a:t>la </a:t>
            </a:r>
            <a:r>
              <a:rPr lang="it-IT" sz="1800" b="1" kern="1200" dirty="0">
                <a:solidFill>
                  <a:schemeClr val="accent5"/>
                </a:solidFill>
                <a:latin typeface="Helvetica" panose="020B0604020202020204" pitchFamily="34" charset="0"/>
                <a:ea typeface="+mn-ea"/>
                <a:cs typeface="Helvetica" panose="020B0604020202020204" pitchFamily="34" charset="0"/>
              </a:rPr>
              <a:t>durata di vita </a:t>
            </a:r>
            <a:r>
              <a:rPr lang="it-IT" sz="1800" kern="1200" dirty="0">
                <a:solidFill>
                  <a:srgbClr val="154194"/>
                </a:solidFill>
                <a:latin typeface="Helvetica" panose="020B0604020202020204" pitchFamily="34" charset="0"/>
                <a:ea typeface="+mn-ea"/>
                <a:cs typeface="Helvetica" panose="020B0604020202020204" pitchFamily="34" charset="0"/>
              </a:rPr>
              <a:t>pianificata dei processi</a:t>
            </a:r>
          </a:p>
          <a:p>
            <a:pPr marL="815181" lvl="2" indent="-457200">
              <a:buFont typeface="+mj-lt"/>
              <a:buAutoNum type="arabicPeriod"/>
            </a:pPr>
            <a:endParaRPr lang="it-IT" sz="2000" dirty="0"/>
          </a:p>
          <a:p>
            <a:pPr marL="815181" lvl="2" indent="-457200">
              <a:buFont typeface="+mj-lt"/>
              <a:buAutoNum type="arabicPeriod"/>
            </a:pPr>
            <a:endParaRPr lang="it-IT" sz="2000" dirty="0"/>
          </a:p>
          <a:p>
            <a:pPr marL="815181" lvl="2" indent="-457200">
              <a:buNone/>
            </a:pPr>
            <a:endParaRPr lang="it-IT" sz="2000" dirty="0"/>
          </a:p>
          <a:p>
            <a:pPr marL="815181" lvl="2" indent="-457200">
              <a:buFont typeface="+mj-lt"/>
              <a:buAutoNum type="arabicPeriod"/>
            </a:pPr>
            <a:endParaRPr lang="it-IT" sz="2000" dirty="0"/>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grpSp>
        <p:nvGrpSpPr>
          <p:cNvPr id="7" name="Gruppo 6">
            <a:extLst>
              <a:ext uri="{FF2B5EF4-FFF2-40B4-BE49-F238E27FC236}">
                <a16:creationId xmlns:a16="http://schemas.microsoft.com/office/drawing/2014/main" id="{58035C9E-08B4-3211-7C4F-24CD0AF955B1}"/>
              </a:ext>
            </a:extLst>
          </p:cNvPr>
          <p:cNvGrpSpPr/>
          <p:nvPr/>
        </p:nvGrpSpPr>
        <p:grpSpPr>
          <a:xfrm>
            <a:off x="1114724" y="1950720"/>
            <a:ext cx="1384662" cy="3587589"/>
            <a:chOff x="1815577" y="2182727"/>
            <a:chExt cx="1384662" cy="3587589"/>
          </a:xfrm>
        </p:grpSpPr>
        <p:cxnSp>
          <p:nvCxnSpPr>
            <p:cNvPr id="11" name="Connettore 2 10"/>
            <p:cNvCxnSpPr>
              <a:cxnSpLocks/>
            </p:cNvCxnSpPr>
            <p:nvPr/>
          </p:nvCxnSpPr>
          <p:spPr>
            <a:xfrm>
              <a:off x="2272937" y="2182727"/>
              <a:ext cx="0" cy="2120263"/>
            </a:xfrm>
            <a:prstGeom prst="straightConnector1">
              <a:avLst/>
            </a:prstGeom>
            <a:noFill/>
            <a:ln w="25400" cap="flat">
              <a:solidFill>
                <a:schemeClr val="accent5"/>
              </a:solidFill>
              <a:prstDash val="solid"/>
              <a:miter lim="400000"/>
              <a:tailEnd type="arrow"/>
            </a:ln>
            <a:effectLst/>
            <a:sp3d/>
          </p:spPr>
          <p:style>
            <a:lnRef idx="0">
              <a:scrgbClr r="0" g="0" b="0"/>
            </a:lnRef>
            <a:fillRef idx="0">
              <a:scrgbClr r="0" g="0" b="0"/>
            </a:fillRef>
            <a:effectRef idx="0">
              <a:scrgbClr r="0" g="0" b="0"/>
            </a:effectRef>
            <a:fontRef idx="none"/>
          </p:style>
        </p:cxnSp>
        <p:cxnSp>
          <p:nvCxnSpPr>
            <p:cNvPr id="12" name="Connettore 2 11"/>
            <p:cNvCxnSpPr>
              <a:cxnSpLocks/>
            </p:cNvCxnSpPr>
            <p:nvPr/>
          </p:nvCxnSpPr>
          <p:spPr>
            <a:xfrm>
              <a:off x="2808515" y="3719853"/>
              <a:ext cx="0" cy="583137"/>
            </a:xfrm>
            <a:prstGeom prst="straightConnector1">
              <a:avLst/>
            </a:prstGeom>
            <a:noFill/>
            <a:ln w="25400" cap="flat">
              <a:solidFill>
                <a:schemeClr val="accent5"/>
              </a:solidFill>
              <a:prstDash val="solid"/>
              <a:miter lim="400000"/>
              <a:tailEnd type="arrow"/>
            </a:ln>
            <a:effectLst/>
            <a:sp3d/>
          </p:spPr>
          <p:style>
            <a:lnRef idx="0">
              <a:scrgbClr r="0" g="0" b="0"/>
            </a:lnRef>
            <a:fillRef idx="0">
              <a:scrgbClr r="0" g="0" b="0"/>
            </a:fillRef>
            <a:effectRef idx="0">
              <a:scrgbClr r="0" g="0" b="0"/>
            </a:effectRef>
            <a:fontRef idx="none"/>
          </p:style>
        </p:cxnSp>
        <p:sp>
          <p:nvSpPr>
            <p:cNvPr id="17" name="Stella a 10 punte 16"/>
            <p:cNvSpPr/>
            <p:nvPr/>
          </p:nvSpPr>
          <p:spPr>
            <a:xfrm>
              <a:off x="1815577" y="4302990"/>
              <a:ext cx="1384662" cy="1467326"/>
            </a:xfrm>
            <a:prstGeom prst="star10">
              <a:avLst/>
            </a:prstGeom>
            <a:solidFill>
              <a:schemeClr val="accent6"/>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2400" b="0" i="0" u="none" strike="noStrike" cap="none" spc="0" normalizeH="0" baseline="0" dirty="0">
                  <a:ln>
                    <a:noFill/>
                  </a:ln>
                  <a:solidFill>
                    <a:schemeClr val="accent5"/>
                  </a:solidFill>
                  <a:effectLst>
                    <a:outerShdw blurRad="38100" dist="38100" dir="2700000" algn="tl">
                      <a:srgbClr val="000000">
                        <a:alpha val="43137"/>
                      </a:srgbClr>
                    </a:outerShdw>
                  </a:effectLst>
                  <a:uFillTx/>
                  <a:latin typeface="+mn-lt"/>
                  <a:ea typeface="+mn-ea"/>
                  <a:cs typeface="+mn-cs"/>
                  <a:sym typeface="Helvetica Neue Medium"/>
                </a:rPr>
                <a:t>VITA UTILE</a:t>
              </a:r>
            </a:p>
          </p:txBody>
        </p:sp>
      </p:grpSp>
      <p:sp>
        <p:nvSpPr>
          <p:cNvPr id="19" name="Segnaposto testo 4">
            <a:extLst>
              <a:ext uri="{FF2B5EF4-FFF2-40B4-BE49-F238E27FC236}">
                <a16:creationId xmlns:a16="http://schemas.microsoft.com/office/drawing/2014/main" id="{B075B0B6-624F-4A52-A6BC-7BE41BD9931E}"/>
              </a:ext>
            </a:extLst>
          </p:cNvPr>
          <p:cNvSpPr txBox="1">
            <a:spLocks/>
          </p:cNvSpPr>
          <p:nvPr/>
        </p:nvSpPr>
        <p:spPr>
          <a:xfrm>
            <a:off x="4216805" y="4096741"/>
            <a:ext cx="7391589" cy="1529519"/>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50800" tIns="50800" rIns="50800" bIns="50800" anchor="t">
            <a:noAutofit/>
          </a:bodyPr>
          <a:lstStyle/>
          <a:p>
            <a:pPr marL="179388" algn="l" defTabSz="412750" hangingPunct="1">
              <a:spcBef>
                <a:spcPts val="900"/>
              </a:spcBef>
              <a:buClr>
                <a:srgbClr val="31A836"/>
              </a:buClr>
              <a:buSzPct val="125000"/>
            </a:pPr>
            <a:r>
              <a:rPr lang="it-IT" sz="1800" b="0" kern="1200" dirty="0">
                <a:solidFill>
                  <a:srgbClr val="154194"/>
                </a:solidFill>
                <a:latin typeface="Helvetica" panose="020B0604020202020204" pitchFamily="34" charset="0"/>
                <a:ea typeface="+mn-ea"/>
                <a:cs typeface="Helvetica" panose="020B0604020202020204" pitchFamily="34" charset="0"/>
              </a:rPr>
              <a:t>La letteratura tecnica di settore definisce per intervento di efficienza energetica un </a:t>
            </a:r>
            <a:r>
              <a:rPr lang="it-IT" sz="1800" kern="1200" dirty="0">
                <a:solidFill>
                  <a:schemeClr val="accent5"/>
                </a:solidFill>
                <a:latin typeface="Helvetica" panose="020B0604020202020204" pitchFamily="34" charset="0"/>
                <a:ea typeface="+mn-ea"/>
                <a:cs typeface="Helvetica" panose="020B0604020202020204" pitchFamily="34" charset="0"/>
              </a:rPr>
              <a:t>intervento in grado di generare un risparmio economico tale da ricoprire l’investimento sostenuto</a:t>
            </a:r>
            <a:r>
              <a:rPr lang="it-IT" sz="1800" b="0" kern="1200" dirty="0">
                <a:solidFill>
                  <a:srgbClr val="154194"/>
                </a:solidFill>
                <a:latin typeface="Helvetica" panose="020B0604020202020204" pitchFamily="34" charset="0"/>
                <a:ea typeface="+mn-ea"/>
                <a:cs typeface="Helvetica" panose="020B0604020202020204" pitchFamily="34" charset="0"/>
              </a:rPr>
              <a:t>, in altre parole deve essere </a:t>
            </a:r>
            <a:r>
              <a:rPr lang="it-IT" sz="1800" u="sng" kern="1200" dirty="0">
                <a:solidFill>
                  <a:schemeClr val="accent5"/>
                </a:solidFill>
                <a:latin typeface="Helvetica" panose="020B0604020202020204" pitchFamily="34" charset="0"/>
                <a:ea typeface="+mn-ea"/>
                <a:cs typeface="Helvetica" panose="020B0604020202020204" pitchFamily="34" charset="0"/>
              </a:rPr>
              <a:t>autofinanziante</a:t>
            </a:r>
            <a:r>
              <a:rPr lang="it-IT" sz="1800" b="0" kern="1200" dirty="0">
                <a:solidFill>
                  <a:srgbClr val="154194"/>
                </a:solidFill>
                <a:latin typeface="Helvetica" panose="020B0604020202020204" pitchFamily="34" charset="0"/>
                <a:ea typeface="+mn-ea"/>
                <a:cs typeface="Helvetica" panose="020B0604020202020204" pitchFamily="34" charset="0"/>
              </a:rPr>
              <a:t>. Tale caratteristica deve essere dimostrata entro il periodo di ragionevole utilizzo dell’impianto</a:t>
            </a:r>
            <a:r>
              <a:rPr lang="it-IT" sz="2000" b="0" dirty="0">
                <a:solidFill>
                  <a:srgbClr val="3C3C3C"/>
                </a:solidFill>
                <a:latin typeface="+mn-lt"/>
              </a:rPr>
              <a:t>.</a:t>
            </a:r>
          </a:p>
        </p:txBody>
      </p:sp>
      <p:sp>
        <p:nvSpPr>
          <p:cNvPr id="9" name="Freccia a destra con strisce 12">
            <a:extLst>
              <a:ext uri="{FF2B5EF4-FFF2-40B4-BE49-F238E27FC236}">
                <a16:creationId xmlns:a16="http://schemas.microsoft.com/office/drawing/2014/main" id="{A317662E-E069-3B78-1F5C-DE3C3B0AF0AD}"/>
              </a:ext>
            </a:extLst>
          </p:cNvPr>
          <p:cNvSpPr/>
          <p:nvPr/>
        </p:nvSpPr>
        <p:spPr>
          <a:xfrm>
            <a:off x="3034046" y="4550168"/>
            <a:ext cx="902227" cy="509512"/>
          </a:xfrm>
          <a:prstGeom prst="stripedRightArrow">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Tree>
    <p:extLst>
      <p:ext uri="{BB962C8B-B14F-4D97-AF65-F5344CB8AC3E}">
        <p14:creationId xmlns:p14="http://schemas.microsoft.com/office/powerpoint/2010/main" val="3563375049"/>
      </p:ext>
    </p:extLst>
  </p:cSld>
  <p:clrMapOvr>
    <a:masterClrMapping/>
  </p:clrMapOvr>
  <p:transition spd="med"/>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1CE3BFFD-58BA-471E-8906-99530CF03474}"/>
              </a:ext>
            </a:extLst>
          </p:cNvPr>
          <p:cNvSpPr>
            <a:spLocks noGrp="1"/>
          </p:cNvSpPr>
          <p:nvPr>
            <p:ph type="body" sz="quarter" idx="21"/>
          </p:nvPr>
        </p:nvSpPr>
        <p:spPr>
          <a:xfrm>
            <a:off x="2090056" y="263919"/>
            <a:ext cx="8658695" cy="492443"/>
          </a:xfrm>
          <a:noFill/>
          <a:ln w="12700">
            <a:miter lim="400000"/>
          </a:ln>
        </p:spPr>
        <p:txBody>
          <a:bodyPr wrap="square" lIns="0" tIns="0" rIns="0" bIns="0" rtlCol="0" anchor="ctr">
            <a:spAutoFit/>
          </a:bodyPr>
          <a:lstStyle/>
          <a:p>
            <a:pPr algn="ctr" defTabSz="825500" hangingPunct="0">
              <a:lnSpc>
                <a:spcPct val="100000"/>
              </a:lnSpc>
              <a:buClrTx/>
              <a:buFontTx/>
            </a:pPr>
            <a:r>
              <a:rPr lang="it-IT" sz="3200" dirty="0">
                <a:solidFill>
                  <a:srgbClr val="8DC57F"/>
                </a:solidFill>
                <a:latin typeface="Helvetica" panose="020B0604020202020204" pitchFamily="34" charset="0"/>
                <a:cs typeface="Helvetica" panose="020B0604020202020204" pitchFamily="34" charset="0"/>
              </a:rPr>
              <a:t>Contenuti del rapporto di diagnosi</a:t>
            </a:r>
          </a:p>
        </p:txBody>
      </p:sp>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12</a:t>
            </a:fld>
            <a:endParaRPr lang="it-IT"/>
          </a:p>
        </p:txBody>
      </p:sp>
      <p:sp>
        <p:nvSpPr>
          <p:cNvPr id="10" name="Rettangolo 9"/>
          <p:cNvSpPr/>
          <p:nvPr/>
        </p:nvSpPr>
        <p:spPr>
          <a:xfrm>
            <a:off x="8255725" y="3257014"/>
            <a:ext cx="3579223" cy="461665"/>
          </a:xfrm>
          <a:prstGeom prst="rect">
            <a:avLst/>
          </a:prstGeom>
        </p:spPr>
        <p:txBody>
          <a:bodyPr wrap="square">
            <a:spAutoFit/>
          </a:bodyPr>
          <a:lstStyle/>
          <a:p>
            <a:pPr algn="l"/>
            <a:r>
              <a:rPr lang="it-IT" sz="2400" b="0" dirty="0">
                <a:solidFill>
                  <a:srgbClr val="3C3C3C"/>
                </a:solidFill>
                <a:latin typeface="+mn-lt"/>
              </a:rPr>
              <a:t>.</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1026" name="Picture 2"/>
          <p:cNvPicPr>
            <a:picLocks noChangeAspect="1" noChangeArrowheads="1"/>
          </p:cNvPicPr>
          <p:nvPr/>
        </p:nvPicPr>
        <p:blipFill>
          <a:blip r:embed="rId2" cstate="print"/>
          <a:srcRect/>
          <a:stretch>
            <a:fillRect/>
          </a:stretch>
        </p:blipFill>
        <p:spPr bwMode="auto">
          <a:xfrm>
            <a:off x="835800" y="966652"/>
            <a:ext cx="10315144" cy="5021846"/>
          </a:xfrm>
          <a:prstGeom prst="rect">
            <a:avLst/>
          </a:prstGeom>
          <a:noFill/>
          <a:ln w="9525">
            <a:noFill/>
            <a:miter lim="800000"/>
            <a:headEnd/>
            <a:tailEnd/>
          </a:ln>
          <a:effectLst/>
        </p:spPr>
      </p:pic>
    </p:spTree>
    <p:extLst>
      <p:ext uri="{BB962C8B-B14F-4D97-AF65-F5344CB8AC3E}">
        <p14:creationId xmlns:p14="http://schemas.microsoft.com/office/powerpoint/2010/main" val="3563375049"/>
      </p:ext>
    </p:extLst>
  </p:cSld>
  <p:clrMapOvr>
    <a:masterClrMapping/>
  </p:clrMapOvr>
  <p:transition spd="med"/>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1CE3BFFD-58BA-471E-8906-99530CF03474}"/>
              </a:ext>
            </a:extLst>
          </p:cNvPr>
          <p:cNvSpPr>
            <a:spLocks noGrp="1"/>
          </p:cNvSpPr>
          <p:nvPr>
            <p:ph type="body" sz="quarter" idx="21"/>
          </p:nvPr>
        </p:nvSpPr>
        <p:spPr>
          <a:xfrm>
            <a:off x="1114724" y="353292"/>
            <a:ext cx="9660154" cy="967278"/>
          </a:xfrm>
          <a:noFill/>
          <a:ln w="12700">
            <a:miter lim="400000"/>
          </a:ln>
        </p:spPr>
        <p:txBody>
          <a:bodyPr wrap="square" lIns="0" tIns="0" rIns="0" bIns="0" rtlCol="0" anchor="ctr">
            <a:spAutoFit/>
          </a:bodyPr>
          <a:lstStyle/>
          <a:p>
            <a:pPr algn="ctr" defTabSz="825500" hangingPunct="0">
              <a:lnSpc>
                <a:spcPct val="100000"/>
              </a:lnSpc>
              <a:buClrTx/>
              <a:buFontTx/>
            </a:pPr>
            <a:r>
              <a:rPr lang="it-IT" sz="3200" dirty="0">
                <a:solidFill>
                  <a:srgbClr val="8DC57F"/>
                </a:solidFill>
                <a:latin typeface="Helvetica" panose="020B0604020202020204" pitchFamily="34" charset="0"/>
                <a:cs typeface="Helvetica" panose="020B0604020202020204" pitchFamily="34" charset="0"/>
              </a:rPr>
              <a:t>Conclusioni</a:t>
            </a:r>
          </a:p>
        </p:txBody>
      </p:sp>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13</a:t>
            </a:fld>
            <a:endParaRPr lang="it-IT"/>
          </a:p>
        </p:txBody>
      </p:sp>
      <p:sp>
        <p:nvSpPr>
          <p:cNvPr id="8" name="Segnaposto testo 4">
            <a:extLst>
              <a:ext uri="{FF2B5EF4-FFF2-40B4-BE49-F238E27FC236}">
                <a16:creationId xmlns:a16="http://schemas.microsoft.com/office/drawing/2014/main" id="{B075B0B6-624F-4A52-A6BC-7BE41BD9931E}"/>
              </a:ext>
            </a:extLst>
          </p:cNvPr>
          <p:cNvSpPr>
            <a:spLocks noGrp="1"/>
          </p:cNvSpPr>
          <p:nvPr>
            <p:ph type="body" sz="quarter" idx="23"/>
          </p:nvPr>
        </p:nvSpPr>
        <p:spPr>
          <a:xfrm>
            <a:off x="905691" y="1320570"/>
            <a:ext cx="10593978" cy="4357419"/>
          </a:xfrm>
        </p:spPr>
        <p:txBody>
          <a:bodyPr/>
          <a:lstStyle/>
          <a:p>
            <a:pPr marL="465138" indent="-285750">
              <a:spcAft>
                <a:spcPts val="600"/>
              </a:spcAft>
              <a:buClr>
                <a:srgbClr val="8DC57F"/>
              </a:buClr>
            </a:pPr>
            <a:r>
              <a:rPr lang="it-IT" kern="1200" dirty="0">
                <a:solidFill>
                  <a:srgbClr val="154194"/>
                </a:solidFill>
                <a:latin typeface="Helvetica" panose="020B0604020202020204" pitchFamily="34" charset="0"/>
                <a:ea typeface="+mn-ea"/>
                <a:cs typeface="Helvetica" panose="020B0604020202020204" pitchFamily="34" charset="0"/>
              </a:rPr>
              <a:t>Un documento di analisi energetica è considerato</a:t>
            </a:r>
            <a:r>
              <a:rPr lang="it-IT" b="1" kern="1200" dirty="0">
                <a:solidFill>
                  <a:srgbClr val="8DC57F"/>
                </a:solidFill>
                <a:latin typeface="Helvetica" panose="020B0604020202020204" pitchFamily="34" charset="0"/>
                <a:ea typeface="+mn-ea"/>
                <a:cs typeface="Helvetica" panose="020B0604020202020204" pitchFamily="34" charset="0"/>
              </a:rPr>
              <a:t> adeguato </a:t>
            </a:r>
            <a:r>
              <a:rPr lang="it-IT" kern="1200" dirty="0">
                <a:solidFill>
                  <a:srgbClr val="154194"/>
                </a:solidFill>
                <a:latin typeface="Helvetica" panose="020B0604020202020204" pitchFamily="34" charset="0"/>
                <a:ea typeface="+mn-ea"/>
                <a:cs typeface="Helvetica" panose="020B0604020202020204" pitchFamily="34" charset="0"/>
              </a:rPr>
              <a:t>nel momento in cui </a:t>
            </a:r>
            <a:r>
              <a:rPr lang="it-IT" b="1" kern="1200" dirty="0">
                <a:solidFill>
                  <a:srgbClr val="8DC57F"/>
                </a:solidFill>
                <a:latin typeface="Helvetica" panose="020B0604020202020204" pitchFamily="34" charset="0"/>
                <a:ea typeface="+mn-ea"/>
                <a:cs typeface="Helvetica" panose="020B0604020202020204" pitchFamily="34" charset="0"/>
              </a:rPr>
              <a:t>descrive compiutamente</a:t>
            </a:r>
            <a:r>
              <a:rPr lang="it-IT" kern="1200" dirty="0">
                <a:solidFill>
                  <a:srgbClr val="154194"/>
                </a:solidFill>
                <a:latin typeface="Helvetica" panose="020B0604020202020204" pitchFamily="34" charset="0"/>
                <a:ea typeface="+mn-ea"/>
                <a:cs typeface="Helvetica" panose="020B0604020202020204" pitchFamily="34" charset="0"/>
              </a:rPr>
              <a:t> </a:t>
            </a:r>
            <a:r>
              <a:rPr lang="it-IT" b="1" kern="1200" dirty="0">
                <a:solidFill>
                  <a:srgbClr val="8DC57F"/>
                </a:solidFill>
                <a:latin typeface="Helvetica" panose="020B0604020202020204" pitchFamily="34" charset="0"/>
                <a:ea typeface="+mn-ea"/>
                <a:cs typeface="Helvetica" panose="020B0604020202020204" pitchFamily="34" charset="0"/>
              </a:rPr>
              <a:t>il contesto produttivo sul quale si intende intervenire</a:t>
            </a:r>
            <a:r>
              <a:rPr lang="it-IT" kern="1200" dirty="0">
                <a:solidFill>
                  <a:srgbClr val="154194"/>
                </a:solidFill>
                <a:latin typeface="Helvetica" panose="020B0604020202020204" pitchFamily="34" charset="0"/>
                <a:ea typeface="+mn-ea"/>
                <a:cs typeface="Helvetica" panose="020B0604020202020204" pitchFamily="34" charset="0"/>
              </a:rPr>
              <a:t>, illustra i singoli processi, gli elementi critici, la relativa incidenza energetica sul consumo complessivo, valutato tramite giustificativi di spesa e/o misure in campo laddove quest’ultimi siano frammentati o non rappresentativi dello stato attuale. </a:t>
            </a:r>
          </a:p>
          <a:p>
            <a:pPr marL="465138" indent="-285750">
              <a:spcAft>
                <a:spcPts val="600"/>
              </a:spcAft>
              <a:buClr>
                <a:srgbClr val="8DC57F"/>
              </a:buClr>
            </a:pPr>
            <a:r>
              <a:rPr lang="it-IT" kern="1200" dirty="0">
                <a:solidFill>
                  <a:srgbClr val="154194"/>
                </a:solidFill>
                <a:latin typeface="Helvetica" panose="020B0604020202020204" pitchFamily="34" charset="0"/>
                <a:ea typeface="+mn-ea"/>
                <a:cs typeface="Helvetica" panose="020B0604020202020204" pitchFamily="34" charset="0"/>
              </a:rPr>
              <a:t>Valutata l’affidabilità dei dati forniti, utilizzando </a:t>
            </a:r>
            <a:r>
              <a:rPr lang="it-IT" b="1" kern="1200" dirty="0">
                <a:solidFill>
                  <a:schemeClr val="accent5"/>
                </a:solidFill>
                <a:latin typeface="Helvetica" panose="020B0604020202020204" pitchFamily="34" charset="0"/>
                <a:ea typeface="+mn-ea"/>
                <a:cs typeface="Helvetica" panose="020B0604020202020204" pitchFamily="34" charset="0"/>
              </a:rPr>
              <a:t>metodi di calcolo trasparenti e tecnicamente appropriati</a:t>
            </a:r>
            <a:r>
              <a:rPr lang="it-IT" kern="1200" dirty="0">
                <a:solidFill>
                  <a:schemeClr val="accent5"/>
                </a:solidFill>
                <a:latin typeface="Helvetica" panose="020B0604020202020204" pitchFamily="34" charset="0"/>
                <a:ea typeface="+mn-ea"/>
                <a:cs typeface="Helvetica" panose="020B0604020202020204" pitchFamily="34" charset="0"/>
              </a:rPr>
              <a:t>, </a:t>
            </a:r>
            <a:r>
              <a:rPr lang="it-IT" b="1" kern="1200" dirty="0">
                <a:solidFill>
                  <a:schemeClr val="accent5"/>
                </a:solidFill>
                <a:latin typeface="Helvetica" panose="020B0604020202020204" pitchFamily="34" charset="0"/>
                <a:ea typeface="+mn-ea"/>
                <a:cs typeface="Helvetica" panose="020B0604020202020204" pitchFamily="34" charset="0"/>
              </a:rPr>
              <a:t>documentando i metodi utilizzati ed ogni assunzione fatta</a:t>
            </a:r>
            <a:r>
              <a:rPr lang="it-IT" kern="1200" dirty="0">
                <a:solidFill>
                  <a:srgbClr val="154194"/>
                </a:solidFill>
                <a:latin typeface="Helvetica" panose="020B0604020202020204" pitchFamily="34" charset="0"/>
                <a:ea typeface="+mn-ea"/>
                <a:cs typeface="Helvetica" panose="020B0604020202020204" pitchFamily="34" charset="0"/>
              </a:rPr>
              <a:t>, l’auditor dovrà fornire un elenco di </a:t>
            </a:r>
            <a:r>
              <a:rPr lang="it-IT" b="1" kern="1200" dirty="0">
                <a:solidFill>
                  <a:schemeClr val="accent5"/>
                </a:solidFill>
                <a:latin typeface="Helvetica" panose="020B0604020202020204" pitchFamily="34" charset="0"/>
                <a:ea typeface="+mn-ea"/>
                <a:cs typeface="Helvetica" panose="020B0604020202020204" pitchFamily="34" charset="0"/>
              </a:rPr>
              <a:t>possibili interventi di efficientamento </a:t>
            </a:r>
            <a:r>
              <a:rPr lang="it-IT" kern="1200" dirty="0">
                <a:solidFill>
                  <a:srgbClr val="154194"/>
                </a:solidFill>
                <a:latin typeface="Helvetica" panose="020B0604020202020204" pitchFamily="34" charset="0"/>
                <a:ea typeface="+mn-ea"/>
                <a:cs typeface="Helvetica" panose="020B0604020202020204" pitchFamily="34" charset="0"/>
              </a:rPr>
              <a:t>disposti in ordine di priorità in funzione del criterio adottato (risparmio energetico assoluto, riduzione emissioni inquinanti e climalteranti, tempo di ritorno dell’iniziativa).</a:t>
            </a:r>
          </a:p>
          <a:p>
            <a:pPr marL="465138" indent="-285750">
              <a:spcAft>
                <a:spcPts val="600"/>
              </a:spcAft>
              <a:buClr>
                <a:srgbClr val="8DC57F"/>
              </a:buClr>
            </a:pPr>
            <a:r>
              <a:rPr lang="it-IT" kern="1200" dirty="0">
                <a:solidFill>
                  <a:srgbClr val="154194"/>
                </a:solidFill>
                <a:latin typeface="Helvetica" panose="020B0604020202020204" pitchFamily="34" charset="0"/>
                <a:ea typeface="+mn-ea"/>
                <a:cs typeface="Helvetica" panose="020B0604020202020204" pitchFamily="34" charset="0"/>
              </a:rPr>
              <a:t>I  benefici dovranno essere quantificati </a:t>
            </a:r>
            <a:r>
              <a:rPr lang="it-IT" b="1" kern="1200" dirty="0">
                <a:solidFill>
                  <a:srgbClr val="8DC57F"/>
                </a:solidFill>
                <a:latin typeface="Helvetica" panose="020B0604020202020204" pitchFamily="34" charset="0"/>
                <a:ea typeface="+mn-ea"/>
                <a:cs typeface="Helvetica" panose="020B0604020202020204" pitchFamily="34" charset="0"/>
              </a:rPr>
              <a:t>sia secondo scenari singoli </a:t>
            </a:r>
            <a:r>
              <a:rPr lang="it-IT" kern="1200" dirty="0">
                <a:solidFill>
                  <a:srgbClr val="154194"/>
                </a:solidFill>
                <a:latin typeface="Helvetica" panose="020B0604020202020204" pitchFamily="34" charset="0"/>
                <a:ea typeface="+mn-ea"/>
                <a:cs typeface="Helvetica" panose="020B0604020202020204" pitchFamily="34" charset="0"/>
              </a:rPr>
              <a:t>in cui gli interventi saranno realizzati singolarmente, </a:t>
            </a:r>
            <a:r>
              <a:rPr lang="it-IT" b="1" kern="1200" dirty="0">
                <a:solidFill>
                  <a:srgbClr val="8DC57F"/>
                </a:solidFill>
                <a:latin typeface="Helvetica" panose="020B0604020202020204" pitchFamily="34" charset="0"/>
                <a:ea typeface="+mn-ea"/>
                <a:cs typeface="Helvetica" panose="020B0604020202020204" pitchFamily="34" charset="0"/>
              </a:rPr>
              <a:t>sia tramite scenari complessi </a:t>
            </a:r>
            <a:r>
              <a:rPr lang="it-IT" kern="1200" dirty="0">
                <a:solidFill>
                  <a:srgbClr val="154194"/>
                </a:solidFill>
                <a:latin typeface="Helvetica" panose="020B0604020202020204" pitchFamily="34" charset="0"/>
                <a:ea typeface="+mn-ea"/>
                <a:cs typeface="Helvetica" panose="020B0604020202020204" pitchFamily="34" charset="0"/>
              </a:rPr>
              <a:t>che terranno in considerazione la sovrapposizione di più azioni.</a:t>
            </a:r>
          </a:p>
          <a:p>
            <a:pPr>
              <a:buNone/>
            </a:pPr>
            <a:endParaRPr lang="it-IT" sz="2000" dirty="0"/>
          </a:p>
          <a:p>
            <a:pPr>
              <a:buNone/>
            </a:pPr>
            <a:endParaRPr lang="it-IT" sz="2000" dirty="0"/>
          </a:p>
          <a:p>
            <a:pPr marL="815181" lvl="2" indent="-457200">
              <a:buFont typeface="+mj-lt"/>
              <a:buAutoNum type="arabicPeriod"/>
            </a:pPr>
            <a:endParaRPr lang="it-IT" sz="2000" dirty="0"/>
          </a:p>
          <a:p>
            <a:pPr marL="815181" lvl="2" indent="-457200">
              <a:buFont typeface="+mj-lt"/>
              <a:buAutoNum type="arabicPeriod"/>
            </a:pPr>
            <a:endParaRPr lang="it-IT" sz="2000" dirty="0"/>
          </a:p>
          <a:p>
            <a:pPr marL="815181" lvl="2" indent="-457200">
              <a:buNone/>
            </a:pPr>
            <a:endParaRPr lang="it-IT" sz="2000" dirty="0"/>
          </a:p>
          <a:p>
            <a:pPr marL="815181" lvl="2" indent="-457200">
              <a:buFont typeface="+mj-lt"/>
              <a:buAutoNum type="arabicPeriod"/>
            </a:pPr>
            <a:endParaRPr lang="it-IT" sz="2000" dirty="0"/>
          </a:p>
        </p:txBody>
      </p:sp>
      <p:sp>
        <p:nvSpPr>
          <p:cNvPr id="10" name="Rettangolo 9"/>
          <p:cNvSpPr/>
          <p:nvPr/>
        </p:nvSpPr>
        <p:spPr>
          <a:xfrm>
            <a:off x="8255725" y="3257014"/>
            <a:ext cx="3579223" cy="461665"/>
          </a:xfrm>
          <a:prstGeom prst="rect">
            <a:avLst/>
          </a:prstGeom>
        </p:spPr>
        <p:txBody>
          <a:bodyPr wrap="square">
            <a:spAutoFit/>
          </a:bodyPr>
          <a:lstStyle/>
          <a:p>
            <a:pPr algn="l"/>
            <a:r>
              <a:rPr lang="it-IT" sz="2400" b="0" dirty="0">
                <a:solidFill>
                  <a:srgbClr val="3C3C3C"/>
                </a:solidFill>
                <a:latin typeface="+mn-lt"/>
              </a:rPr>
              <a:t>.</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Tree>
    <p:extLst>
      <p:ext uri="{BB962C8B-B14F-4D97-AF65-F5344CB8AC3E}">
        <p14:creationId xmlns:p14="http://schemas.microsoft.com/office/powerpoint/2010/main" val="3563375049"/>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C2E3A169-5BB2-4D38-AE29-717983FA2571}"/>
              </a:ext>
            </a:extLst>
          </p:cNvPr>
          <p:cNvSpPr>
            <a:spLocks noGrp="1"/>
          </p:cNvSpPr>
          <p:nvPr>
            <p:ph type="body" sz="quarter" idx="21"/>
          </p:nvPr>
        </p:nvSpPr>
        <p:spPr>
          <a:xfrm>
            <a:off x="792310" y="4436552"/>
            <a:ext cx="10972799" cy="1376988"/>
          </a:xfrm>
        </p:spPr>
        <p:txBody>
          <a:bodyPr/>
          <a:lstStyle/>
          <a:p>
            <a:endParaRPr lang="it-IT" sz="3600" dirty="0">
              <a:solidFill>
                <a:srgbClr val="8DC57F"/>
              </a:solidFill>
              <a:latin typeface="Helvetica" panose="020B0604020202020204" pitchFamily="34" charset="0"/>
              <a:cs typeface="Helvetica" panose="020B0604020202020204" pitchFamily="34" charset="0"/>
            </a:endParaRPr>
          </a:p>
          <a:p>
            <a:endParaRPr lang="it-IT" sz="3600" dirty="0">
              <a:solidFill>
                <a:srgbClr val="8DC57F"/>
              </a:solidFill>
              <a:latin typeface="Helvetica" panose="020B0604020202020204" pitchFamily="34" charset="0"/>
              <a:cs typeface="Helvetica" panose="020B0604020202020204" pitchFamily="34" charset="0"/>
            </a:endParaRPr>
          </a:p>
          <a:p>
            <a:endParaRPr lang="it-IT" sz="3600" dirty="0">
              <a:solidFill>
                <a:srgbClr val="8DC57F"/>
              </a:solidFill>
              <a:latin typeface="Helvetica" panose="020B0604020202020204" pitchFamily="34" charset="0"/>
              <a:cs typeface="Helvetica" panose="020B0604020202020204" pitchFamily="34" charset="0"/>
            </a:endParaRPr>
          </a:p>
          <a:p>
            <a:r>
              <a:rPr lang="it-IT" sz="3600" dirty="0">
                <a:solidFill>
                  <a:srgbClr val="8DC57F"/>
                </a:solidFill>
                <a:latin typeface="Helvetica" panose="020B0604020202020204" pitchFamily="34" charset="0"/>
                <a:cs typeface="Helvetica" panose="020B0604020202020204" pitchFamily="34" charset="0"/>
              </a:rPr>
              <a:t>Redazione di una diagnosi energetica per l’ottimizzazione ed efficientamento dei processi produttivi</a:t>
            </a:r>
          </a:p>
          <a:p>
            <a:endParaRPr lang="it-IT" sz="3600" dirty="0">
              <a:solidFill>
                <a:srgbClr val="8DC57F"/>
              </a:solidFill>
              <a:latin typeface="Helvetica" panose="020B0604020202020204" pitchFamily="34" charset="0"/>
              <a:cs typeface="Helvetica" panose="020B0604020202020204" pitchFamily="34" charset="0"/>
            </a:endParaRPr>
          </a:p>
          <a:p>
            <a:r>
              <a:rPr lang="it-IT" sz="3200" dirty="0">
                <a:solidFill>
                  <a:srgbClr val="8DC57F"/>
                </a:solidFill>
                <a:latin typeface="Helvetica" panose="020B0604020202020204" pitchFamily="34" charset="0"/>
                <a:cs typeface="Helvetica" panose="020B0604020202020204" pitchFamily="34" charset="0"/>
              </a:rPr>
              <a:t>Genova, 26/09/2023</a:t>
            </a:r>
          </a:p>
          <a:p>
            <a:endParaRPr lang="it-IT" sz="3200" dirty="0">
              <a:solidFill>
                <a:srgbClr val="8DC57F"/>
              </a:solidFill>
              <a:latin typeface="Helvetica" panose="020B0604020202020204" pitchFamily="34" charset="0"/>
              <a:cs typeface="Helvetica" panose="020B0604020202020204" pitchFamily="34" charset="0"/>
            </a:endParaRPr>
          </a:p>
          <a:p>
            <a:r>
              <a:rPr lang="it-IT" sz="3200" dirty="0">
                <a:solidFill>
                  <a:srgbClr val="8DC57F"/>
                </a:solidFill>
                <a:latin typeface="Helvetica" panose="020B0604020202020204" pitchFamily="34" charset="0"/>
                <a:cs typeface="Helvetica" panose="020B0604020202020204" pitchFamily="34" charset="0"/>
              </a:rPr>
              <a:t>CCIAA- Salone del bergamasco</a:t>
            </a:r>
          </a:p>
          <a:p>
            <a:endParaRPr lang="it-IT" sz="3200" dirty="0">
              <a:solidFill>
                <a:srgbClr val="8DC57F"/>
              </a:solidFill>
              <a:latin typeface="Helvetica" panose="020B0604020202020204" pitchFamily="34" charset="0"/>
              <a:cs typeface="Helvetica" panose="020B0604020202020204" pitchFamily="34" charset="0"/>
            </a:endParaRPr>
          </a:p>
          <a:p>
            <a:endParaRPr lang="it-IT" sz="3200" dirty="0">
              <a:solidFill>
                <a:srgbClr val="8DC57F"/>
              </a:solidFill>
              <a:latin typeface="Helvetica" panose="020B0604020202020204" pitchFamily="34" charset="0"/>
              <a:cs typeface="Helvetica" panose="020B0604020202020204" pitchFamily="34" charset="0"/>
            </a:endParaRPr>
          </a:p>
          <a:p>
            <a:r>
              <a:rPr lang="it-IT" sz="3200" dirty="0">
                <a:solidFill>
                  <a:srgbClr val="3C3C3C"/>
                </a:solidFill>
                <a:latin typeface="Helvetica" panose="020B0604020202020204" pitchFamily="34" charset="0"/>
                <a:cs typeface="Helvetica" panose="020B0604020202020204" pitchFamily="34" charset="0"/>
              </a:rPr>
              <a:t>Grazie per l’attenzione</a:t>
            </a:r>
          </a:p>
          <a:p>
            <a:endParaRPr lang="it-IT" sz="4000" dirty="0"/>
          </a:p>
        </p:txBody>
      </p:sp>
      <p:sp>
        <p:nvSpPr>
          <p:cNvPr id="4" name="Segnaposto numero diapositiva 3">
            <a:extLst>
              <a:ext uri="{FF2B5EF4-FFF2-40B4-BE49-F238E27FC236}">
                <a16:creationId xmlns:a16="http://schemas.microsoft.com/office/drawing/2014/main" id="{B1D502ED-0EFC-4A5C-AFBD-AB8D77D304A9}"/>
              </a:ext>
            </a:extLst>
          </p:cNvPr>
          <p:cNvSpPr>
            <a:spLocks noGrp="1"/>
          </p:cNvSpPr>
          <p:nvPr>
            <p:ph type="sldNum" sz="quarter" idx="2"/>
          </p:nvPr>
        </p:nvSpPr>
        <p:spPr/>
        <p:txBody>
          <a:bodyPr/>
          <a:lstStyle/>
          <a:p>
            <a:fld id="{86CB4B4D-7CA3-9044-876B-883B54F8677D}" type="slidenum">
              <a:rPr lang="it-IT" smtClean="0"/>
              <a:pPr/>
              <a:t>14</a:t>
            </a:fld>
            <a:endParaRPr lang="it-IT"/>
          </a:p>
        </p:txBody>
      </p:sp>
    </p:spTree>
    <p:extLst>
      <p:ext uri="{BB962C8B-B14F-4D97-AF65-F5344CB8AC3E}">
        <p14:creationId xmlns:p14="http://schemas.microsoft.com/office/powerpoint/2010/main" val="1594326117"/>
      </p:ext>
    </p:extLst>
  </p:cSld>
  <p:clrMapOvr>
    <a:masterClrMapping/>
  </p:clrMapOvr>
  <p:transition spd="med"/>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C2E3A169-5BB2-4D38-AE29-717983FA2571}"/>
              </a:ext>
            </a:extLst>
          </p:cNvPr>
          <p:cNvSpPr>
            <a:spLocks noGrp="1"/>
          </p:cNvSpPr>
          <p:nvPr>
            <p:ph type="body" sz="quarter" idx="21"/>
          </p:nvPr>
        </p:nvSpPr>
        <p:spPr>
          <a:xfrm>
            <a:off x="609600" y="1931978"/>
            <a:ext cx="10972799" cy="2125705"/>
          </a:xfrm>
        </p:spPr>
        <p:txBody>
          <a:bodyPr/>
          <a:lstStyle/>
          <a:p>
            <a:r>
              <a:rPr lang="it-IT" sz="3600" dirty="0">
                <a:solidFill>
                  <a:srgbClr val="8DC57F"/>
                </a:solidFill>
                <a:latin typeface="Helvetica" panose="020B0604020202020204" pitchFamily="34" charset="0"/>
                <a:cs typeface="Helvetica" panose="020B0604020202020204" pitchFamily="34" charset="0"/>
              </a:rPr>
              <a:t>Le buone pratiche per la presentazione delle domande di finanziamento ad un bando regionale</a:t>
            </a:r>
          </a:p>
          <a:p>
            <a:endParaRPr lang="it-IT" sz="4000" dirty="0"/>
          </a:p>
        </p:txBody>
      </p:sp>
      <p:sp>
        <p:nvSpPr>
          <p:cNvPr id="4" name="Segnaposto numero diapositiva 3">
            <a:extLst>
              <a:ext uri="{FF2B5EF4-FFF2-40B4-BE49-F238E27FC236}">
                <a16:creationId xmlns:a16="http://schemas.microsoft.com/office/drawing/2014/main" id="{B1D502ED-0EFC-4A5C-AFBD-AB8D77D304A9}"/>
              </a:ext>
            </a:extLst>
          </p:cNvPr>
          <p:cNvSpPr>
            <a:spLocks noGrp="1"/>
          </p:cNvSpPr>
          <p:nvPr>
            <p:ph type="sldNum" sz="quarter" idx="2"/>
          </p:nvPr>
        </p:nvSpPr>
        <p:spPr/>
        <p:txBody>
          <a:bodyPr/>
          <a:lstStyle/>
          <a:p>
            <a:fld id="{86CB4B4D-7CA3-9044-876B-883B54F8677D}" type="slidenum">
              <a:rPr lang="it-IT" smtClean="0"/>
              <a:pPr/>
              <a:t>15</a:t>
            </a:fld>
            <a:endParaRPr lang="it-IT"/>
          </a:p>
        </p:txBody>
      </p:sp>
    </p:spTree>
    <p:extLst>
      <p:ext uri="{BB962C8B-B14F-4D97-AF65-F5344CB8AC3E}">
        <p14:creationId xmlns:p14="http://schemas.microsoft.com/office/powerpoint/2010/main" val="3968822238"/>
      </p:ext>
    </p:extLst>
  </p:cSld>
  <p:clrMapOvr>
    <a:masterClrMapping/>
  </p:clrMapOvr>
  <p:transition spd="med"/>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1CE3BFFD-58BA-471E-8906-99530CF03474}"/>
              </a:ext>
            </a:extLst>
          </p:cNvPr>
          <p:cNvSpPr>
            <a:spLocks noGrp="1"/>
          </p:cNvSpPr>
          <p:nvPr>
            <p:ph type="body" sz="quarter" idx="21"/>
          </p:nvPr>
        </p:nvSpPr>
        <p:spPr>
          <a:xfrm>
            <a:off x="2094414" y="306267"/>
            <a:ext cx="8501941" cy="1391904"/>
          </a:xfrm>
        </p:spPr>
        <p:txBody>
          <a:bodyPr/>
          <a:lstStyle/>
          <a:p>
            <a:pPr algn="ctr"/>
            <a:r>
              <a:rPr lang="it-IT" sz="3200" dirty="0">
                <a:solidFill>
                  <a:srgbClr val="8DC57F"/>
                </a:solidFill>
                <a:latin typeface="Helvetica" panose="020B0604020202020204" pitchFamily="34" charset="0"/>
                <a:cs typeface="Helvetica" panose="020B0604020202020204" pitchFamily="34" charset="0"/>
              </a:rPr>
              <a:t>PROGRAMMA REGIONALE FESR 2021 - 2027</a:t>
            </a:r>
          </a:p>
          <a:p>
            <a:pPr algn="ctr"/>
            <a:r>
              <a:rPr lang="it-IT" sz="2400" dirty="0">
                <a:latin typeface="Helvetica" panose="020B0604020202020204" pitchFamily="34" charset="0"/>
                <a:cs typeface="Helvetica" panose="020B0604020202020204" pitchFamily="34" charset="0"/>
              </a:rPr>
              <a:t>AZIONE 2.1.2</a:t>
            </a:r>
          </a:p>
        </p:txBody>
      </p:sp>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16</a:t>
            </a:fld>
            <a:endParaRPr lang="it-IT"/>
          </a:p>
        </p:txBody>
      </p:sp>
      <p:sp>
        <p:nvSpPr>
          <p:cNvPr id="8" name="Segnaposto testo 4">
            <a:extLst>
              <a:ext uri="{FF2B5EF4-FFF2-40B4-BE49-F238E27FC236}">
                <a16:creationId xmlns:a16="http://schemas.microsoft.com/office/drawing/2014/main" id="{B075B0B6-624F-4A52-A6BC-7BE41BD9931E}"/>
              </a:ext>
            </a:extLst>
          </p:cNvPr>
          <p:cNvSpPr>
            <a:spLocks noGrp="1"/>
          </p:cNvSpPr>
          <p:nvPr>
            <p:ph type="body" sz="quarter" idx="23"/>
          </p:nvPr>
        </p:nvSpPr>
        <p:spPr>
          <a:xfrm>
            <a:off x="862147" y="1698170"/>
            <a:ext cx="10593978" cy="4400626"/>
          </a:xfrm>
        </p:spPr>
        <p:txBody>
          <a:bodyPr/>
          <a:lstStyle/>
          <a:p>
            <a:pPr algn="ctr">
              <a:buNone/>
            </a:pPr>
            <a:r>
              <a:rPr lang="it-IT" kern="1200" dirty="0">
                <a:solidFill>
                  <a:schemeClr val="accent5"/>
                </a:solidFill>
                <a:latin typeface="Helvetica" panose="020B0604020202020204" pitchFamily="34" charset="0"/>
                <a:ea typeface="+mn-ea"/>
                <a:cs typeface="Helvetica" panose="020B0604020202020204" pitchFamily="34" charset="0"/>
              </a:rPr>
              <a:t>“Incentivi finalizzati alla riduzione dei consumi energetici e delle emissioni di gas climalteranti delle imprese e delle aree produttive”</a:t>
            </a:r>
          </a:p>
          <a:p>
            <a:pPr marL="0" indent="0" algn="just">
              <a:buNone/>
            </a:pPr>
            <a:r>
              <a:rPr lang="it-IT" kern="1200" dirty="0">
                <a:solidFill>
                  <a:srgbClr val="154194"/>
                </a:solidFill>
                <a:latin typeface="Helvetica" panose="020B0604020202020204" pitchFamily="34" charset="0"/>
                <a:ea typeface="+mn-ea"/>
                <a:cs typeface="Helvetica" panose="020B0604020202020204" pitchFamily="34" charset="0"/>
              </a:rPr>
              <a:t>Beneficiari: MICRO, PICCOLE E MEDIE IMPRESE con esclusione dei settori del Commercio, dell’Artigianato, dei servizi di ristorazione e alloggio, della pesca, dell’acquacoltura e della produzione primaria di prodotti agricoli.</a:t>
            </a:r>
          </a:p>
          <a:p>
            <a:pPr marL="0" indent="0" algn="just">
              <a:buNone/>
            </a:pPr>
            <a:r>
              <a:rPr lang="it-IT" kern="1200" dirty="0">
                <a:solidFill>
                  <a:srgbClr val="154194"/>
                </a:solidFill>
                <a:latin typeface="Helvetica" panose="020B0604020202020204" pitchFamily="34" charset="0"/>
                <a:ea typeface="+mn-ea"/>
                <a:cs typeface="Helvetica" panose="020B0604020202020204" pitchFamily="34" charset="0"/>
              </a:rPr>
              <a:t>Dotazione finanziaria: 4.060.000€ di cui 60.000€ per copertura fondi di garanzia.</a:t>
            </a:r>
          </a:p>
          <a:p>
            <a:pPr>
              <a:buNone/>
            </a:pPr>
            <a:r>
              <a:rPr lang="it-IT" kern="1200" dirty="0">
                <a:solidFill>
                  <a:srgbClr val="154194"/>
                </a:solidFill>
                <a:latin typeface="Helvetica" panose="020B0604020202020204" pitchFamily="34" charset="0"/>
                <a:ea typeface="+mn-ea"/>
                <a:cs typeface="Helvetica" panose="020B0604020202020204" pitchFamily="34" charset="0"/>
              </a:rPr>
              <a:t>Modalità di agevolazione: </a:t>
            </a:r>
          </a:p>
          <a:p>
            <a:pPr lvl="2"/>
            <a:r>
              <a:rPr lang="it-IT" sz="1800" kern="1200" dirty="0">
                <a:solidFill>
                  <a:srgbClr val="154194"/>
                </a:solidFill>
                <a:latin typeface="Helvetica" panose="020B0604020202020204" pitchFamily="34" charset="0"/>
                <a:ea typeface="+mn-ea"/>
                <a:cs typeface="Helvetica" panose="020B0604020202020204" pitchFamily="34" charset="0"/>
              </a:rPr>
              <a:t>Fondo perduto (in misura pari al 40% dell’importo delle spese ammissibili, fino ad un valore </a:t>
            </a:r>
            <a:r>
              <a:rPr lang="it-IT" sz="1800" kern="1200" dirty="0" err="1">
                <a:solidFill>
                  <a:srgbClr val="154194"/>
                </a:solidFill>
                <a:latin typeface="Helvetica" panose="020B0604020202020204" pitchFamily="34" charset="0"/>
                <a:ea typeface="+mn-ea"/>
                <a:cs typeface="Helvetica" panose="020B0604020202020204" pitchFamily="34" charset="0"/>
              </a:rPr>
              <a:t>max</a:t>
            </a:r>
            <a:r>
              <a:rPr lang="it-IT" sz="1800" kern="1200" dirty="0">
                <a:solidFill>
                  <a:srgbClr val="154194"/>
                </a:solidFill>
                <a:latin typeface="Helvetica" panose="020B0604020202020204" pitchFamily="34" charset="0"/>
                <a:ea typeface="+mn-ea"/>
                <a:cs typeface="Helvetica" panose="020B0604020202020204" pitchFamily="34" charset="0"/>
              </a:rPr>
              <a:t> di 200.000€, salvo cumulabilità de </a:t>
            </a:r>
            <a:r>
              <a:rPr lang="it-IT" sz="1800" kern="1200" dirty="0" err="1">
                <a:solidFill>
                  <a:srgbClr val="154194"/>
                </a:solidFill>
                <a:latin typeface="Helvetica" panose="020B0604020202020204" pitchFamily="34" charset="0"/>
                <a:ea typeface="+mn-ea"/>
                <a:cs typeface="Helvetica" panose="020B0604020202020204" pitchFamily="34" charset="0"/>
              </a:rPr>
              <a:t>minimis</a:t>
            </a:r>
            <a:r>
              <a:rPr lang="it-IT" sz="1800" kern="1200" dirty="0">
                <a:solidFill>
                  <a:srgbClr val="154194"/>
                </a:solidFill>
                <a:latin typeface="Helvetica" panose="020B0604020202020204" pitchFamily="34" charset="0"/>
                <a:ea typeface="+mn-ea"/>
                <a:cs typeface="Helvetica" panose="020B0604020202020204" pitchFamily="34" charset="0"/>
              </a:rPr>
              <a:t> triennio precedente)</a:t>
            </a:r>
          </a:p>
          <a:p>
            <a:pPr lvl="2"/>
            <a:r>
              <a:rPr lang="it-IT" sz="1800" kern="1200" dirty="0">
                <a:solidFill>
                  <a:srgbClr val="154194"/>
                </a:solidFill>
                <a:latin typeface="Helvetica" panose="020B0604020202020204" pitchFamily="34" charset="0"/>
                <a:ea typeface="+mn-ea"/>
                <a:cs typeface="Helvetica" panose="020B0604020202020204" pitchFamily="34" charset="0"/>
              </a:rPr>
              <a:t>Finanziamento a tasso agevolato 0,6% in misura pari al 40% dell’importo delle spese ammissibili (fino ad un valore massimo di 300.000€)</a:t>
            </a:r>
          </a:p>
          <a:p>
            <a:pPr lvl="2"/>
            <a:r>
              <a:rPr lang="it-IT" sz="1800" u="sng" kern="1200" dirty="0">
                <a:solidFill>
                  <a:srgbClr val="154194"/>
                </a:solidFill>
                <a:latin typeface="Helvetica" panose="020B0604020202020204" pitchFamily="34" charset="0"/>
                <a:ea typeface="+mn-ea"/>
                <a:cs typeface="Helvetica" panose="020B0604020202020204" pitchFamily="34" charset="0"/>
              </a:rPr>
              <a:t>Spesa massima ammissibile</a:t>
            </a:r>
            <a:r>
              <a:rPr lang="it-IT" sz="1800" kern="1200" dirty="0">
                <a:solidFill>
                  <a:srgbClr val="154194"/>
                </a:solidFill>
                <a:latin typeface="Helvetica" panose="020B0604020202020204" pitchFamily="34" charset="0"/>
                <a:ea typeface="+mn-ea"/>
                <a:cs typeface="Helvetica" panose="020B0604020202020204" pitchFamily="34" charset="0"/>
              </a:rPr>
              <a:t>: Tasso agevolato + Fondo Perduto 750.000€</a:t>
            </a:r>
          </a:p>
          <a:p>
            <a:pPr lvl="2"/>
            <a:r>
              <a:rPr lang="it-IT" sz="1800" kern="1200" dirty="0">
                <a:solidFill>
                  <a:srgbClr val="154194"/>
                </a:solidFill>
                <a:latin typeface="Helvetica" panose="020B0604020202020204" pitchFamily="34" charset="0"/>
                <a:ea typeface="+mn-ea"/>
                <a:cs typeface="Helvetica" panose="020B0604020202020204" pitchFamily="34" charset="0"/>
              </a:rPr>
              <a:t>Costo minimo intervento: 20.000€ (micro); 100,000€ (PMI)</a:t>
            </a:r>
          </a:p>
          <a:p>
            <a:pPr>
              <a:buNone/>
            </a:pPr>
            <a:endParaRPr lang="it-IT" sz="2000" dirty="0"/>
          </a:p>
          <a:p>
            <a:pPr marL="815181" lvl="2" indent="-457200">
              <a:buFont typeface="+mj-lt"/>
              <a:buAutoNum type="arabicPeriod"/>
            </a:pPr>
            <a:endParaRPr lang="it-IT" sz="2000" dirty="0"/>
          </a:p>
          <a:p>
            <a:pPr marL="815181" lvl="2" indent="-457200">
              <a:buNone/>
            </a:pPr>
            <a:endParaRPr lang="it-IT" sz="2000" dirty="0"/>
          </a:p>
          <a:p>
            <a:pPr marL="815181" lvl="2" indent="-457200">
              <a:buFont typeface="+mj-lt"/>
              <a:buAutoNum type="arabicPeriod"/>
            </a:pPr>
            <a:endParaRPr lang="it-IT" sz="2000" dirty="0"/>
          </a:p>
        </p:txBody>
      </p:sp>
      <p:sp>
        <p:nvSpPr>
          <p:cNvPr id="10" name="Rettangolo 9"/>
          <p:cNvSpPr/>
          <p:nvPr/>
        </p:nvSpPr>
        <p:spPr>
          <a:xfrm>
            <a:off x="8255725" y="3257014"/>
            <a:ext cx="3579223" cy="461665"/>
          </a:xfrm>
          <a:prstGeom prst="rect">
            <a:avLst/>
          </a:prstGeom>
        </p:spPr>
        <p:txBody>
          <a:bodyPr wrap="square">
            <a:spAutoFit/>
          </a:bodyPr>
          <a:lstStyle/>
          <a:p>
            <a:pPr algn="l"/>
            <a:r>
              <a:rPr lang="it-IT" sz="2400" b="0" dirty="0">
                <a:solidFill>
                  <a:srgbClr val="3C3C3C"/>
                </a:solidFill>
                <a:latin typeface="+mn-lt"/>
              </a:rPr>
              <a:t>.</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Tree>
    <p:extLst>
      <p:ext uri="{BB962C8B-B14F-4D97-AF65-F5344CB8AC3E}">
        <p14:creationId xmlns:p14="http://schemas.microsoft.com/office/powerpoint/2010/main" val="3563375049"/>
      </p:ext>
    </p:extLst>
  </p:cSld>
  <p:clrMapOvr>
    <a:masterClrMapping/>
  </p:clrMapOvr>
  <p:transition spd="med"/>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17</a:t>
            </a:fld>
            <a:endParaRPr lang="it-IT"/>
          </a:p>
        </p:txBody>
      </p:sp>
      <p:sp>
        <p:nvSpPr>
          <p:cNvPr id="8" name="Segnaposto testo 4">
            <a:extLst>
              <a:ext uri="{FF2B5EF4-FFF2-40B4-BE49-F238E27FC236}">
                <a16:creationId xmlns:a16="http://schemas.microsoft.com/office/drawing/2014/main" id="{B075B0B6-624F-4A52-A6BC-7BE41BD9931E}"/>
              </a:ext>
            </a:extLst>
          </p:cNvPr>
          <p:cNvSpPr>
            <a:spLocks noGrp="1"/>
          </p:cNvSpPr>
          <p:nvPr>
            <p:ph type="body" sz="quarter" idx="23"/>
          </p:nvPr>
        </p:nvSpPr>
        <p:spPr>
          <a:xfrm>
            <a:off x="933995" y="1698171"/>
            <a:ext cx="10593978" cy="2429692"/>
          </a:xfrm>
        </p:spPr>
        <p:txBody>
          <a:bodyPr/>
          <a:lstStyle/>
          <a:p>
            <a:pPr marL="0" indent="0">
              <a:buNone/>
            </a:pPr>
            <a:r>
              <a:rPr lang="it-IT" kern="1200" dirty="0">
                <a:solidFill>
                  <a:srgbClr val="154194"/>
                </a:solidFill>
                <a:latin typeface="Helvetica" panose="020B0604020202020204" pitchFamily="34" charset="0"/>
                <a:ea typeface="+mn-ea"/>
                <a:cs typeface="Helvetica" panose="020B0604020202020204" pitchFamily="34" charset="0"/>
              </a:rPr>
              <a:t>Il bando </a:t>
            </a:r>
            <a:r>
              <a:rPr lang="it-IT" b="1" kern="1200" dirty="0">
                <a:solidFill>
                  <a:srgbClr val="154194"/>
                </a:solidFill>
                <a:latin typeface="Helvetica" panose="020B0604020202020204" pitchFamily="34" charset="0"/>
                <a:ea typeface="+mn-ea"/>
                <a:cs typeface="Helvetica" panose="020B0604020202020204" pitchFamily="34" charset="0"/>
              </a:rPr>
              <a:t>è finalizzato </a:t>
            </a:r>
            <a:r>
              <a:rPr lang="it-IT" kern="1200" dirty="0">
                <a:solidFill>
                  <a:srgbClr val="154194"/>
                </a:solidFill>
                <a:latin typeface="Helvetica" panose="020B0604020202020204" pitchFamily="34" charset="0"/>
                <a:ea typeface="+mn-ea"/>
                <a:cs typeface="Helvetica" panose="020B0604020202020204" pitchFamily="34" charset="0"/>
              </a:rPr>
              <a:t>alla realizzazione di interventi di:</a:t>
            </a:r>
          </a:p>
          <a:p>
            <a:pPr>
              <a:buClr>
                <a:srgbClr val="8DC57F"/>
              </a:buClr>
            </a:pPr>
            <a:r>
              <a:rPr lang="it-IT" b="1" kern="1200" dirty="0">
                <a:solidFill>
                  <a:srgbClr val="8DC57F"/>
                </a:solidFill>
                <a:latin typeface="Helvetica" panose="020B0604020202020204" pitchFamily="34" charset="0"/>
                <a:ea typeface="+mn-ea"/>
                <a:cs typeface="Helvetica" panose="020B0604020202020204" pitchFamily="34" charset="0"/>
              </a:rPr>
              <a:t>Riqualificazione energetica </a:t>
            </a:r>
            <a:r>
              <a:rPr lang="it-IT" kern="1200" dirty="0">
                <a:solidFill>
                  <a:srgbClr val="154194"/>
                </a:solidFill>
                <a:latin typeface="Helvetica" panose="020B0604020202020204" pitchFamily="34" charset="0"/>
                <a:ea typeface="+mn-ea"/>
                <a:cs typeface="Helvetica" panose="020B0604020202020204" pitchFamily="34" charset="0"/>
              </a:rPr>
              <a:t>degli stabilimenti, degli impianti e delle strutture produttive che integrino tra loro </a:t>
            </a:r>
            <a:r>
              <a:rPr lang="it-IT" b="1" kern="1200" dirty="0">
                <a:solidFill>
                  <a:srgbClr val="8DC57F"/>
                </a:solidFill>
                <a:latin typeface="Helvetica" panose="020B0604020202020204" pitchFamily="34" charset="0"/>
                <a:ea typeface="+mn-ea"/>
                <a:cs typeface="Helvetica" panose="020B0604020202020204" pitchFamily="34" charset="0"/>
              </a:rPr>
              <a:t>soluzioni diversificate anche finalizzate alla digitalizzazione, alla dotazione di sistemi di automazione, alla misurazione intelligente </a:t>
            </a:r>
            <a:r>
              <a:rPr lang="it-IT" kern="1200" dirty="0">
                <a:solidFill>
                  <a:srgbClr val="154194"/>
                </a:solidFill>
                <a:latin typeface="Helvetica" panose="020B0604020202020204" pitchFamily="34" charset="0"/>
                <a:ea typeface="+mn-ea"/>
                <a:cs typeface="Helvetica" panose="020B0604020202020204" pitchFamily="34" charset="0"/>
              </a:rPr>
              <a:t>per </a:t>
            </a:r>
            <a:r>
              <a:rPr lang="it-IT" b="1" kern="1200" dirty="0">
                <a:solidFill>
                  <a:schemeClr val="accent5"/>
                </a:solidFill>
                <a:latin typeface="Helvetica" panose="020B0604020202020204" pitchFamily="34" charset="0"/>
                <a:ea typeface="+mn-ea"/>
                <a:cs typeface="Helvetica" panose="020B0604020202020204" pitchFamily="34" charset="0"/>
              </a:rPr>
              <a:t>aumentare l’efficacia delle misure di efficienza energetica e limitare il consumo di energia</a:t>
            </a:r>
          </a:p>
          <a:p>
            <a:pPr>
              <a:buClr>
                <a:srgbClr val="8DC57F"/>
              </a:buClr>
            </a:pPr>
            <a:r>
              <a:rPr lang="it-IT" sz="1800" kern="1200" dirty="0">
                <a:solidFill>
                  <a:srgbClr val="154194"/>
                </a:solidFill>
                <a:latin typeface="Helvetica" panose="020B0604020202020204" pitchFamily="34" charset="0"/>
                <a:ea typeface="+mn-ea"/>
                <a:cs typeface="Helvetica" panose="020B0604020202020204" pitchFamily="34" charset="0"/>
              </a:rPr>
              <a:t>installazione di </a:t>
            </a:r>
            <a:r>
              <a:rPr lang="it-IT" sz="1800" b="1" kern="1200" dirty="0">
                <a:solidFill>
                  <a:srgbClr val="8DC57F"/>
                </a:solidFill>
                <a:latin typeface="Helvetica" panose="020B0604020202020204" pitchFamily="34" charset="0"/>
                <a:ea typeface="+mn-ea"/>
                <a:cs typeface="Helvetica" panose="020B0604020202020204" pitchFamily="34" charset="0"/>
              </a:rPr>
              <a:t>nuove linee di produzione ad alta efficienza</a:t>
            </a:r>
          </a:p>
          <a:p>
            <a:pPr>
              <a:buClr>
                <a:srgbClr val="8DC57F"/>
              </a:buClr>
            </a:pPr>
            <a:r>
              <a:rPr lang="it-IT" sz="1800" b="1" kern="1200" dirty="0">
                <a:solidFill>
                  <a:srgbClr val="8DC57F"/>
                </a:solidFill>
                <a:latin typeface="Helvetica" panose="020B0604020202020204" pitchFamily="34" charset="0"/>
                <a:ea typeface="+mn-ea"/>
                <a:cs typeface="Helvetica" panose="020B0604020202020204" pitchFamily="34" charset="0"/>
              </a:rPr>
              <a:t>Abbattimento delle emissioni </a:t>
            </a:r>
            <a:r>
              <a:rPr lang="it-IT" kern="1200" dirty="0">
                <a:solidFill>
                  <a:srgbClr val="154194"/>
                </a:solidFill>
                <a:latin typeface="Helvetica" panose="020B0604020202020204" pitchFamily="34" charset="0"/>
                <a:ea typeface="+mn-ea"/>
                <a:cs typeface="Helvetica" panose="020B0604020202020204" pitchFamily="34" charset="0"/>
              </a:rPr>
              <a:t>di gas climalteranti nei cicli produttivi</a:t>
            </a:r>
          </a:p>
        </p:txBody>
      </p:sp>
      <p:sp>
        <p:nvSpPr>
          <p:cNvPr id="10" name="Rettangolo 9"/>
          <p:cNvSpPr/>
          <p:nvPr/>
        </p:nvSpPr>
        <p:spPr>
          <a:xfrm>
            <a:off x="8255725" y="3257014"/>
            <a:ext cx="3579223" cy="461665"/>
          </a:xfrm>
          <a:prstGeom prst="rect">
            <a:avLst/>
          </a:prstGeom>
        </p:spPr>
        <p:txBody>
          <a:bodyPr wrap="square">
            <a:spAutoFit/>
          </a:bodyPr>
          <a:lstStyle/>
          <a:p>
            <a:pPr algn="l"/>
            <a:r>
              <a:rPr lang="it-IT" sz="2400" b="0" dirty="0">
                <a:solidFill>
                  <a:srgbClr val="3C3C3C"/>
                </a:solidFill>
                <a:latin typeface="+mn-lt"/>
              </a:rPr>
              <a:t>.</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7" name="CasellaDiTesto 6"/>
          <p:cNvSpPr txBox="1"/>
          <p:nvPr/>
        </p:nvSpPr>
        <p:spPr>
          <a:xfrm>
            <a:off x="963487" y="4193763"/>
            <a:ext cx="10763794" cy="132600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just" defTabSz="412750" hangingPunct="1">
              <a:spcBef>
                <a:spcPts val="900"/>
              </a:spcBef>
              <a:buClr>
                <a:srgbClr val="31A836"/>
              </a:buClr>
              <a:buSzPct val="125000"/>
            </a:pPr>
            <a:r>
              <a:rPr lang="it-IT" sz="1800" b="0" kern="1200" dirty="0">
                <a:solidFill>
                  <a:srgbClr val="154194"/>
                </a:solidFill>
                <a:latin typeface="Helvetica" panose="020B0604020202020204" pitchFamily="34" charset="0"/>
                <a:ea typeface="+mn-ea"/>
                <a:cs typeface="Helvetica" panose="020B0604020202020204" pitchFamily="34" charset="0"/>
              </a:rPr>
              <a:t>Le agevolazioni pubbliche erogate, fondo perduto combinato al finanziamento,non sono cumulabili con qualsiasi altra forma di aiuto di Stato anche a titolo “de </a:t>
            </a:r>
            <a:r>
              <a:rPr lang="it-IT" sz="1800" b="0" kern="1200" dirty="0" err="1">
                <a:solidFill>
                  <a:srgbClr val="154194"/>
                </a:solidFill>
                <a:latin typeface="Helvetica" panose="020B0604020202020204" pitchFamily="34" charset="0"/>
                <a:ea typeface="+mn-ea"/>
                <a:cs typeface="Helvetica" panose="020B0604020202020204" pitchFamily="34" charset="0"/>
              </a:rPr>
              <a:t>minimis</a:t>
            </a:r>
            <a:r>
              <a:rPr lang="it-IT" sz="1800" b="0" kern="1200" dirty="0">
                <a:solidFill>
                  <a:srgbClr val="154194"/>
                </a:solidFill>
                <a:latin typeface="Helvetica" panose="020B0604020202020204" pitchFamily="34" charset="0"/>
                <a:ea typeface="+mn-ea"/>
                <a:cs typeface="Helvetica" panose="020B0604020202020204" pitchFamily="34" charset="0"/>
              </a:rPr>
              <a:t>” (ad esempio Titoli di Efficienza Energetica, detrazioni fiscale, ecc.) richiesta per gli stessi costi ammissibili, che abbia avuto esito favorevole , o il cui iter procedurale non sia stato interrotto  da formale rinuncia del destinatario.</a:t>
            </a:r>
          </a:p>
        </p:txBody>
      </p:sp>
      <mc:AlternateContent xmlns:mc="http://schemas.openxmlformats.org/markup-compatibility/2006" xmlns:p14="http://schemas.microsoft.com/office/powerpoint/2010/main">
        <mc:Choice Requires="p14">
          <p:contentPart p14:bwMode="auto" r:id="rId2">
            <p14:nvContentPartPr>
              <p14:cNvPr id="3" name="Input penna 2">
                <a:extLst>
                  <a:ext uri="{FF2B5EF4-FFF2-40B4-BE49-F238E27FC236}">
                    <a16:creationId xmlns:a16="http://schemas.microsoft.com/office/drawing/2014/main" id="{19AB77C3-E4B9-49DD-9772-049E62ACDA8C}"/>
                  </a:ext>
                </a:extLst>
              </p14:cNvPr>
              <p14:cNvContentPartPr/>
              <p14:nvPr/>
            </p14:nvContentPartPr>
            <p14:xfrm>
              <a:off x="6475720" y="3220867"/>
              <a:ext cx="360" cy="360"/>
            </p14:xfrm>
          </p:contentPart>
        </mc:Choice>
        <mc:Fallback xmlns="">
          <p:pic>
            <p:nvPicPr>
              <p:cNvPr id="3" name="Input penna 2">
                <a:extLst>
                  <a:ext uri="{FF2B5EF4-FFF2-40B4-BE49-F238E27FC236}">
                    <a16:creationId xmlns:a16="http://schemas.microsoft.com/office/drawing/2014/main" id="{19AB77C3-E4B9-49DD-9772-049E62ACDA8C}"/>
                  </a:ext>
                </a:extLst>
              </p:cNvPr>
              <p:cNvPicPr/>
              <p:nvPr/>
            </p:nvPicPr>
            <p:blipFill>
              <a:blip r:embed="rId3"/>
              <a:stretch>
                <a:fillRect/>
              </a:stretch>
            </p:blipFill>
            <p:spPr>
              <a:xfrm>
                <a:off x="6469600" y="3214747"/>
                <a:ext cx="12600" cy="12600"/>
              </a:xfrm>
              <a:prstGeom prst="rect">
                <a:avLst/>
              </a:prstGeom>
            </p:spPr>
          </p:pic>
        </mc:Fallback>
      </mc:AlternateContent>
      <p:sp>
        <p:nvSpPr>
          <p:cNvPr id="12" name="Segnaposto testo 1">
            <a:extLst>
              <a:ext uri="{FF2B5EF4-FFF2-40B4-BE49-F238E27FC236}">
                <a16:creationId xmlns:a16="http://schemas.microsoft.com/office/drawing/2014/main" id="{5566F9EE-6630-1828-F2C7-53350AE5BDB2}"/>
              </a:ext>
            </a:extLst>
          </p:cNvPr>
          <p:cNvSpPr>
            <a:spLocks noGrp="1"/>
          </p:cNvSpPr>
          <p:nvPr>
            <p:ph type="body" sz="quarter" idx="21"/>
          </p:nvPr>
        </p:nvSpPr>
        <p:spPr>
          <a:xfrm>
            <a:off x="2094414" y="306267"/>
            <a:ext cx="8501941" cy="1391904"/>
          </a:xfrm>
        </p:spPr>
        <p:txBody>
          <a:bodyPr/>
          <a:lstStyle/>
          <a:p>
            <a:pPr algn="ctr"/>
            <a:r>
              <a:rPr lang="it-IT" sz="3200" dirty="0">
                <a:solidFill>
                  <a:srgbClr val="8DC57F"/>
                </a:solidFill>
                <a:latin typeface="Helvetica" panose="020B0604020202020204" pitchFamily="34" charset="0"/>
                <a:cs typeface="Helvetica" panose="020B0604020202020204" pitchFamily="34" charset="0"/>
              </a:rPr>
              <a:t>PROGRAMMA REGIONALE FESR 2021 - 2027</a:t>
            </a:r>
          </a:p>
          <a:p>
            <a:pPr algn="ctr"/>
            <a:r>
              <a:rPr lang="it-IT" sz="2400" dirty="0">
                <a:latin typeface="Helvetica" panose="020B0604020202020204" pitchFamily="34" charset="0"/>
                <a:cs typeface="Helvetica" panose="020B0604020202020204" pitchFamily="34" charset="0"/>
              </a:rPr>
              <a:t>AZIONE 2.1.2</a:t>
            </a:r>
          </a:p>
        </p:txBody>
      </p:sp>
    </p:spTree>
    <p:extLst>
      <p:ext uri="{BB962C8B-B14F-4D97-AF65-F5344CB8AC3E}">
        <p14:creationId xmlns:p14="http://schemas.microsoft.com/office/powerpoint/2010/main" val="3563375049"/>
      </p:ext>
    </p:extLst>
  </p:cSld>
  <p:clrMapOvr>
    <a:masterClrMapping/>
  </p:clrMapOvr>
  <p:transition spd="med"/>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18</a:t>
            </a:fld>
            <a:endParaRPr lang="it-IT"/>
          </a:p>
        </p:txBody>
      </p:sp>
      <p:sp>
        <p:nvSpPr>
          <p:cNvPr id="8" name="Segnaposto testo 4">
            <a:extLst>
              <a:ext uri="{FF2B5EF4-FFF2-40B4-BE49-F238E27FC236}">
                <a16:creationId xmlns:a16="http://schemas.microsoft.com/office/drawing/2014/main" id="{B075B0B6-624F-4A52-A6BC-7BE41BD9931E}"/>
              </a:ext>
            </a:extLst>
          </p:cNvPr>
          <p:cNvSpPr>
            <a:spLocks noGrp="1"/>
          </p:cNvSpPr>
          <p:nvPr>
            <p:ph type="body" sz="quarter" idx="23"/>
          </p:nvPr>
        </p:nvSpPr>
        <p:spPr>
          <a:xfrm>
            <a:off x="799011" y="1687405"/>
            <a:ext cx="10593978" cy="4062548"/>
          </a:xfrm>
        </p:spPr>
        <p:txBody>
          <a:bodyPr/>
          <a:lstStyle/>
          <a:p>
            <a:pPr>
              <a:buNone/>
            </a:pPr>
            <a:r>
              <a:rPr lang="it-IT" b="1" kern="1200" dirty="0">
                <a:solidFill>
                  <a:srgbClr val="154194"/>
                </a:solidFill>
                <a:latin typeface="Helvetica" panose="020B0604020202020204" pitchFamily="34" charset="0"/>
                <a:ea typeface="+mn-ea"/>
                <a:cs typeface="Helvetica" panose="020B0604020202020204" pitchFamily="34" charset="0"/>
              </a:rPr>
              <a:t>Interventi ammissibili:</a:t>
            </a:r>
          </a:p>
          <a:p>
            <a:pPr>
              <a:buClr>
                <a:srgbClr val="8DC57F"/>
              </a:buClr>
              <a:buSzPct val="100000"/>
            </a:pPr>
            <a:r>
              <a:rPr lang="it-IT" kern="1200" dirty="0">
                <a:solidFill>
                  <a:srgbClr val="154194"/>
                </a:solidFill>
                <a:latin typeface="Helvetica" panose="020B0604020202020204" pitchFamily="34" charset="0"/>
                <a:ea typeface="+mn-ea"/>
                <a:cs typeface="Helvetica" panose="020B0604020202020204" pitchFamily="34" charset="0"/>
              </a:rPr>
              <a:t>Riqualificazione energetica di immobili attraverso </a:t>
            </a:r>
            <a:r>
              <a:rPr lang="it-IT" b="1" kern="1200" dirty="0">
                <a:solidFill>
                  <a:schemeClr val="accent5"/>
                </a:solidFill>
                <a:latin typeface="Helvetica" panose="020B0604020202020204" pitchFamily="34" charset="0"/>
                <a:ea typeface="+mn-ea"/>
                <a:cs typeface="Helvetica" panose="020B0604020202020204" pitchFamily="34" charset="0"/>
              </a:rPr>
              <a:t>l’efficientamento del sistema edificio-impianto</a:t>
            </a:r>
            <a:r>
              <a:rPr lang="it-IT" kern="1200" dirty="0">
                <a:solidFill>
                  <a:srgbClr val="154194"/>
                </a:solidFill>
                <a:latin typeface="Helvetica" panose="020B0604020202020204" pitchFamily="34" charset="0"/>
                <a:ea typeface="+mn-ea"/>
                <a:cs typeface="Helvetica" panose="020B0604020202020204" pitchFamily="34" charset="0"/>
              </a:rPr>
              <a:t>:</a:t>
            </a:r>
          </a:p>
          <a:p>
            <a:pPr marL="1059656" lvl="4" indent="-342900">
              <a:buClr>
                <a:srgbClr val="8DC57F"/>
              </a:buClr>
              <a:buSzPct val="100000"/>
              <a:buAutoNum type="arabicPeriod"/>
            </a:pPr>
            <a:r>
              <a:rPr lang="it-IT" sz="1800" kern="1200" dirty="0">
                <a:solidFill>
                  <a:srgbClr val="154194"/>
                </a:solidFill>
                <a:latin typeface="Helvetica" panose="020B0604020202020204" pitchFamily="34" charset="0"/>
                <a:ea typeface="+mn-ea"/>
                <a:cs typeface="Helvetica" panose="020B0604020202020204" pitchFamily="34" charset="0"/>
              </a:rPr>
              <a:t>Miglioramento dell’isolamento dell’involucro edilizio e/o dei sistemi di scambio termico</a:t>
            </a:r>
          </a:p>
          <a:p>
            <a:pPr marL="1059656" lvl="4" indent="-342900">
              <a:buClr>
                <a:srgbClr val="8DC57F"/>
              </a:buClr>
              <a:buSzPct val="100000"/>
              <a:buAutoNum type="arabicPeriod"/>
            </a:pPr>
            <a:r>
              <a:rPr lang="it-IT" sz="1800" kern="1200" dirty="0">
                <a:solidFill>
                  <a:srgbClr val="154194"/>
                </a:solidFill>
                <a:latin typeface="Helvetica" panose="020B0604020202020204" pitchFamily="34" charset="0"/>
                <a:ea typeface="+mn-ea"/>
                <a:cs typeface="Helvetica" panose="020B0604020202020204" pitchFamily="34" charset="0"/>
              </a:rPr>
              <a:t>Ristrutturazione impianti termici</a:t>
            </a:r>
          </a:p>
          <a:p>
            <a:pPr marL="1059656" lvl="4" indent="-342900">
              <a:buClr>
                <a:srgbClr val="8DC57F"/>
              </a:buClr>
              <a:buSzPct val="100000"/>
              <a:buAutoNum type="arabicPeriod"/>
            </a:pPr>
            <a:r>
              <a:rPr lang="it-IT" sz="1800" kern="1200" dirty="0">
                <a:solidFill>
                  <a:srgbClr val="154194"/>
                </a:solidFill>
                <a:latin typeface="Helvetica" panose="020B0604020202020204" pitchFamily="34" charset="0"/>
                <a:ea typeface="+mn-ea"/>
                <a:cs typeface="Helvetica" panose="020B0604020202020204" pitchFamily="34" charset="0"/>
              </a:rPr>
              <a:t>Installazione sistemi per il controllo automatizzato e telegestione</a:t>
            </a:r>
          </a:p>
          <a:p>
            <a:pPr marL="1059656" lvl="4" indent="-342900">
              <a:buClr>
                <a:srgbClr val="8DC57F"/>
              </a:buClr>
              <a:buSzPct val="100000"/>
              <a:buAutoNum type="arabicPeriod"/>
            </a:pPr>
            <a:r>
              <a:rPr lang="it-IT" sz="1800" kern="1200" dirty="0">
                <a:solidFill>
                  <a:srgbClr val="154194"/>
                </a:solidFill>
                <a:latin typeface="Helvetica" panose="020B0604020202020204" pitchFamily="34" charset="0"/>
                <a:ea typeface="+mn-ea"/>
                <a:cs typeface="Helvetica" panose="020B0604020202020204" pitchFamily="34" charset="0"/>
              </a:rPr>
              <a:t>Efficientamento sistema di illuminazione o trasporto</a:t>
            </a:r>
            <a:endParaRPr lang="it-IT" kern="1200" dirty="0">
              <a:solidFill>
                <a:srgbClr val="154194"/>
              </a:solidFill>
              <a:latin typeface="Helvetica" panose="020B0604020202020204" pitchFamily="34" charset="0"/>
              <a:ea typeface="+mn-ea"/>
              <a:cs typeface="Helvetica" panose="020B0604020202020204" pitchFamily="34" charset="0"/>
            </a:endParaRPr>
          </a:p>
          <a:p>
            <a:pPr>
              <a:buClr>
                <a:srgbClr val="8DC57F"/>
              </a:buClr>
              <a:buSzPct val="100000"/>
            </a:pPr>
            <a:r>
              <a:rPr lang="it-IT" b="1" kern="1200" dirty="0">
                <a:solidFill>
                  <a:srgbClr val="8DC57F"/>
                </a:solidFill>
                <a:latin typeface="Helvetica" panose="020B0604020202020204" pitchFamily="34" charset="0"/>
                <a:ea typeface="+mn-ea"/>
                <a:cs typeface="Helvetica" panose="020B0604020202020204" pitchFamily="34" charset="0"/>
              </a:rPr>
              <a:t>Riqualificazione energetica </a:t>
            </a:r>
            <a:r>
              <a:rPr lang="it-IT" kern="1200" dirty="0">
                <a:solidFill>
                  <a:srgbClr val="154194"/>
                </a:solidFill>
                <a:latin typeface="Helvetica" panose="020B0604020202020204" pitchFamily="34" charset="0"/>
                <a:ea typeface="+mn-ea"/>
                <a:cs typeface="Helvetica" panose="020B0604020202020204" pitchFamily="34" charset="0"/>
              </a:rPr>
              <a:t>degli impianti produttivi che integrino tra loro soluzioni diversificate anche finalizzate alla </a:t>
            </a:r>
            <a:r>
              <a:rPr lang="it-IT" b="1" kern="1200" dirty="0">
                <a:solidFill>
                  <a:schemeClr val="accent5"/>
                </a:solidFill>
                <a:latin typeface="Helvetica" panose="020B0604020202020204" pitchFamily="34" charset="0"/>
                <a:ea typeface="+mn-ea"/>
                <a:cs typeface="Helvetica" panose="020B0604020202020204" pitchFamily="34" charset="0"/>
              </a:rPr>
              <a:t>digitalizzazione</a:t>
            </a:r>
            <a:r>
              <a:rPr lang="it-IT" kern="1200" dirty="0">
                <a:solidFill>
                  <a:srgbClr val="154194"/>
                </a:solidFill>
                <a:latin typeface="Helvetica" panose="020B0604020202020204" pitchFamily="34" charset="0"/>
                <a:ea typeface="+mn-ea"/>
                <a:cs typeface="Helvetica" panose="020B0604020202020204" pitchFamily="34" charset="0"/>
              </a:rPr>
              <a:t>, alla dotazione di </a:t>
            </a:r>
            <a:r>
              <a:rPr lang="it-IT" b="1" kern="1200" dirty="0">
                <a:solidFill>
                  <a:schemeClr val="accent5"/>
                </a:solidFill>
                <a:latin typeface="Helvetica" panose="020B0604020202020204" pitchFamily="34" charset="0"/>
                <a:ea typeface="+mn-ea"/>
                <a:cs typeface="Helvetica" panose="020B0604020202020204" pitchFamily="34" charset="0"/>
              </a:rPr>
              <a:t>sistemi di building </a:t>
            </a:r>
            <a:r>
              <a:rPr lang="it-IT" b="1" kern="1200" dirty="0" err="1">
                <a:solidFill>
                  <a:schemeClr val="accent5"/>
                </a:solidFill>
                <a:latin typeface="Helvetica" panose="020B0604020202020204" pitchFamily="34" charset="0"/>
                <a:ea typeface="+mn-ea"/>
                <a:cs typeface="Helvetica" panose="020B0604020202020204" pitchFamily="34" charset="0"/>
              </a:rPr>
              <a:t>automation</a:t>
            </a:r>
            <a:r>
              <a:rPr lang="it-IT" kern="1200" dirty="0">
                <a:solidFill>
                  <a:srgbClr val="154194"/>
                </a:solidFill>
                <a:latin typeface="Helvetica" panose="020B0604020202020204" pitchFamily="34" charset="0"/>
                <a:ea typeface="+mn-ea"/>
                <a:cs typeface="Helvetica" panose="020B0604020202020204" pitchFamily="34" charset="0"/>
              </a:rPr>
              <a:t>, alla </a:t>
            </a:r>
            <a:r>
              <a:rPr lang="it-IT" b="1" kern="1200" dirty="0">
                <a:solidFill>
                  <a:schemeClr val="accent5"/>
                </a:solidFill>
                <a:latin typeface="Helvetica" panose="020B0604020202020204" pitchFamily="34" charset="0"/>
                <a:ea typeface="+mn-ea"/>
                <a:cs typeface="Helvetica" panose="020B0604020202020204" pitchFamily="34" charset="0"/>
              </a:rPr>
              <a:t>misurazione intelligente </a:t>
            </a:r>
            <a:r>
              <a:rPr lang="it-IT" kern="1200" dirty="0">
                <a:solidFill>
                  <a:srgbClr val="154194"/>
                </a:solidFill>
                <a:latin typeface="Helvetica" panose="020B0604020202020204" pitchFamily="34" charset="0"/>
                <a:ea typeface="+mn-ea"/>
                <a:cs typeface="Helvetica" panose="020B0604020202020204" pitchFamily="34" charset="0"/>
              </a:rPr>
              <a:t>per aumentare l’efficacia delle misure di efficienza energetica e limitare il consumo di energia</a:t>
            </a:r>
          </a:p>
          <a:p>
            <a:pPr>
              <a:buClr>
                <a:srgbClr val="8DC57F"/>
              </a:buClr>
              <a:buSzPct val="100000"/>
            </a:pPr>
            <a:r>
              <a:rPr lang="it-IT" b="1" kern="1200" dirty="0">
                <a:solidFill>
                  <a:schemeClr val="accent5"/>
                </a:solidFill>
                <a:latin typeface="Helvetica" panose="020B0604020202020204" pitchFamily="34" charset="0"/>
                <a:ea typeface="+mn-ea"/>
                <a:cs typeface="Helvetica" panose="020B0604020202020204" pitchFamily="34" charset="0"/>
              </a:rPr>
              <a:t>Sostituzione degli impianti</a:t>
            </a:r>
            <a:r>
              <a:rPr lang="it-IT" kern="1200" dirty="0">
                <a:solidFill>
                  <a:schemeClr val="accent5"/>
                </a:solidFill>
                <a:latin typeface="Helvetica" panose="020B0604020202020204" pitchFamily="34" charset="0"/>
                <a:ea typeface="+mn-ea"/>
                <a:cs typeface="Helvetica" panose="020B0604020202020204" pitchFamily="34" charset="0"/>
              </a:rPr>
              <a:t> </a:t>
            </a:r>
            <a:r>
              <a:rPr lang="it-IT" kern="1200" dirty="0">
                <a:solidFill>
                  <a:srgbClr val="154194"/>
                </a:solidFill>
                <a:latin typeface="Helvetica" panose="020B0604020202020204" pitchFamily="34" charset="0"/>
                <a:ea typeface="+mn-ea"/>
                <a:cs typeface="Helvetica" panose="020B0604020202020204" pitchFamily="34" charset="0"/>
              </a:rPr>
              <a:t>e dei macchinari con nuovi e più efficienti.</a:t>
            </a:r>
          </a:p>
          <a:p>
            <a:pPr>
              <a:buClr>
                <a:srgbClr val="8DC57F"/>
              </a:buClr>
              <a:buSzPct val="100000"/>
            </a:pPr>
            <a:endParaRPr lang="it-IT" kern="1200" dirty="0">
              <a:solidFill>
                <a:srgbClr val="154194"/>
              </a:solidFill>
              <a:latin typeface="Helvetica" panose="020B0604020202020204" pitchFamily="34" charset="0"/>
              <a:ea typeface="+mn-ea"/>
              <a:cs typeface="Helvetica" panose="020B0604020202020204" pitchFamily="34" charset="0"/>
            </a:endParaRPr>
          </a:p>
        </p:txBody>
      </p:sp>
      <p:sp>
        <p:nvSpPr>
          <p:cNvPr id="10" name="Rettangolo 9"/>
          <p:cNvSpPr/>
          <p:nvPr/>
        </p:nvSpPr>
        <p:spPr>
          <a:xfrm>
            <a:off x="8255725" y="3257014"/>
            <a:ext cx="3579223" cy="461665"/>
          </a:xfrm>
          <a:prstGeom prst="rect">
            <a:avLst/>
          </a:prstGeom>
        </p:spPr>
        <p:txBody>
          <a:bodyPr wrap="square">
            <a:spAutoFit/>
          </a:bodyPr>
          <a:lstStyle/>
          <a:p>
            <a:pPr algn="l"/>
            <a:r>
              <a:rPr lang="it-IT" sz="2400" b="0" dirty="0">
                <a:solidFill>
                  <a:srgbClr val="3C3C3C"/>
                </a:solidFill>
                <a:latin typeface="+mn-lt"/>
              </a:rPr>
              <a:t>.</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6" name="Segnaposto testo 1">
            <a:extLst>
              <a:ext uri="{FF2B5EF4-FFF2-40B4-BE49-F238E27FC236}">
                <a16:creationId xmlns:a16="http://schemas.microsoft.com/office/drawing/2014/main" id="{6B3E9092-87A9-E54D-8C8B-CA0D5DA57665}"/>
              </a:ext>
            </a:extLst>
          </p:cNvPr>
          <p:cNvSpPr>
            <a:spLocks noGrp="1"/>
          </p:cNvSpPr>
          <p:nvPr>
            <p:ph type="body" sz="quarter" idx="21"/>
          </p:nvPr>
        </p:nvSpPr>
        <p:spPr>
          <a:xfrm>
            <a:off x="2094414" y="306267"/>
            <a:ext cx="8501941" cy="1391904"/>
          </a:xfrm>
        </p:spPr>
        <p:txBody>
          <a:bodyPr/>
          <a:lstStyle/>
          <a:p>
            <a:pPr algn="ctr"/>
            <a:r>
              <a:rPr lang="it-IT" sz="3200" dirty="0">
                <a:solidFill>
                  <a:srgbClr val="8DC57F"/>
                </a:solidFill>
                <a:latin typeface="Helvetica" panose="020B0604020202020204" pitchFamily="34" charset="0"/>
                <a:cs typeface="Helvetica" panose="020B0604020202020204" pitchFamily="34" charset="0"/>
              </a:rPr>
              <a:t>PROGRAMMA REGIONALE FESR 2021 - 2027</a:t>
            </a:r>
          </a:p>
          <a:p>
            <a:pPr algn="ctr"/>
            <a:r>
              <a:rPr lang="it-IT" sz="2400" dirty="0">
                <a:latin typeface="Helvetica" panose="020B0604020202020204" pitchFamily="34" charset="0"/>
                <a:cs typeface="Helvetica" panose="020B0604020202020204" pitchFamily="34" charset="0"/>
              </a:rPr>
              <a:t>AZIONE 2.1.2</a:t>
            </a:r>
          </a:p>
        </p:txBody>
      </p:sp>
    </p:spTree>
    <p:extLst>
      <p:ext uri="{BB962C8B-B14F-4D97-AF65-F5344CB8AC3E}">
        <p14:creationId xmlns:p14="http://schemas.microsoft.com/office/powerpoint/2010/main" val="3563375049"/>
      </p:ext>
    </p:extLst>
  </p:cSld>
  <p:clrMapOvr>
    <a:masterClrMapping/>
  </p:clrMapOvr>
  <p:transition spd="med"/>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19</a:t>
            </a:fld>
            <a:endParaRPr lang="it-IT"/>
          </a:p>
        </p:txBody>
      </p:sp>
      <p:sp>
        <p:nvSpPr>
          <p:cNvPr id="8" name="Segnaposto testo 4">
            <a:extLst>
              <a:ext uri="{FF2B5EF4-FFF2-40B4-BE49-F238E27FC236}">
                <a16:creationId xmlns:a16="http://schemas.microsoft.com/office/drawing/2014/main" id="{B075B0B6-624F-4A52-A6BC-7BE41BD9931E}"/>
              </a:ext>
            </a:extLst>
          </p:cNvPr>
          <p:cNvSpPr>
            <a:spLocks noGrp="1"/>
          </p:cNvSpPr>
          <p:nvPr>
            <p:ph type="body" sz="quarter" idx="23"/>
          </p:nvPr>
        </p:nvSpPr>
        <p:spPr>
          <a:xfrm>
            <a:off x="799010" y="4065197"/>
            <a:ext cx="10593978" cy="1031965"/>
          </a:xfrm>
        </p:spPr>
        <p:txBody>
          <a:bodyPr>
            <a:normAutofit/>
          </a:bodyPr>
          <a:lstStyle/>
          <a:p>
            <a:pPr marL="0" indent="0">
              <a:buNone/>
            </a:pPr>
            <a:r>
              <a:rPr lang="it-IT" sz="2000" kern="1200" dirty="0">
                <a:solidFill>
                  <a:srgbClr val="154194"/>
                </a:solidFill>
                <a:latin typeface="Helvetica" panose="020B0604020202020204" pitchFamily="34" charset="0"/>
                <a:ea typeface="+mn-ea"/>
                <a:cs typeface="Helvetica" panose="020B0604020202020204" pitchFamily="34" charset="0"/>
              </a:rPr>
              <a:t>Gli interventi devono essere predisposti </a:t>
            </a:r>
            <a:r>
              <a:rPr lang="it-IT" sz="2000" b="1" kern="1200" dirty="0">
                <a:solidFill>
                  <a:schemeClr val="accent5"/>
                </a:solidFill>
                <a:latin typeface="Helvetica" panose="020B0604020202020204" pitchFamily="34" charset="0"/>
                <a:ea typeface="+mn-ea"/>
                <a:cs typeface="Helvetica" panose="020B0604020202020204" pitchFamily="34" charset="0"/>
              </a:rPr>
              <a:t>sulla base e in coerenza con una diagnosi energetica</a:t>
            </a:r>
            <a:r>
              <a:rPr lang="it-IT" sz="2000" kern="1200" dirty="0">
                <a:solidFill>
                  <a:srgbClr val="154194"/>
                </a:solidFill>
                <a:latin typeface="Helvetica" panose="020B0604020202020204" pitchFamily="34" charset="0"/>
                <a:ea typeface="+mn-ea"/>
                <a:cs typeface="Helvetica" panose="020B0604020202020204" pitchFamily="34" charset="0"/>
              </a:rPr>
              <a:t> per ciascun edificio </a:t>
            </a:r>
            <a:r>
              <a:rPr lang="it-IT" sz="2000" b="1" u="sng" kern="1200" dirty="0">
                <a:solidFill>
                  <a:schemeClr val="accent5"/>
                </a:solidFill>
                <a:latin typeface="Helvetica" panose="020B0604020202020204" pitchFamily="34" charset="0"/>
                <a:ea typeface="+mn-ea"/>
                <a:cs typeface="Helvetica" panose="020B0604020202020204" pitchFamily="34" charset="0"/>
              </a:rPr>
              <a:t>redatta secondo le normative tecniche </a:t>
            </a:r>
            <a:r>
              <a:rPr lang="it-IT" sz="2000" kern="1200" dirty="0">
                <a:solidFill>
                  <a:srgbClr val="154194"/>
                </a:solidFill>
                <a:latin typeface="Helvetica" panose="020B0604020202020204" pitchFamily="34" charset="0"/>
                <a:ea typeface="+mn-ea"/>
                <a:cs typeface="Helvetica" panose="020B0604020202020204" pitchFamily="34" charset="0"/>
              </a:rPr>
              <a:t>CEI UNI EN 16247-1 (requisiti generali), CEI UNI EN 16247-2 (edifici) e CEI UNI EN 16247-3 (processi);</a:t>
            </a:r>
          </a:p>
        </p:txBody>
      </p:sp>
      <p:sp>
        <p:nvSpPr>
          <p:cNvPr id="10" name="Rettangolo 9"/>
          <p:cNvSpPr/>
          <p:nvPr/>
        </p:nvSpPr>
        <p:spPr>
          <a:xfrm>
            <a:off x="8255725" y="3257014"/>
            <a:ext cx="3579223" cy="461665"/>
          </a:xfrm>
          <a:prstGeom prst="rect">
            <a:avLst/>
          </a:prstGeom>
        </p:spPr>
        <p:txBody>
          <a:bodyPr wrap="square">
            <a:spAutoFit/>
          </a:bodyPr>
          <a:lstStyle/>
          <a:p>
            <a:pPr algn="l"/>
            <a:r>
              <a:rPr lang="it-IT" sz="2400" b="0" dirty="0">
                <a:solidFill>
                  <a:srgbClr val="3C3C3C"/>
                </a:solidFill>
                <a:latin typeface="+mn-lt"/>
              </a:rPr>
              <a:t>.</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2050" name="Picture 2"/>
          <p:cNvPicPr>
            <a:picLocks noChangeAspect="1" noChangeArrowheads="1"/>
          </p:cNvPicPr>
          <p:nvPr/>
        </p:nvPicPr>
        <p:blipFill>
          <a:blip r:embed="rId2" cstate="print"/>
          <a:srcRect/>
          <a:stretch>
            <a:fillRect/>
          </a:stretch>
        </p:blipFill>
        <p:spPr bwMode="auto">
          <a:xfrm>
            <a:off x="5296687" y="1583013"/>
            <a:ext cx="1827421" cy="2342847"/>
          </a:xfrm>
          <a:prstGeom prst="rect">
            <a:avLst/>
          </a:prstGeom>
          <a:noFill/>
          <a:ln w="9525">
            <a:noFill/>
            <a:miter lim="800000"/>
            <a:headEnd/>
            <a:tailEnd/>
          </a:ln>
          <a:effectLst/>
        </p:spPr>
      </p:pic>
      <p:sp>
        <p:nvSpPr>
          <p:cNvPr id="6" name="Segnaposto testo 1">
            <a:extLst>
              <a:ext uri="{FF2B5EF4-FFF2-40B4-BE49-F238E27FC236}">
                <a16:creationId xmlns:a16="http://schemas.microsoft.com/office/drawing/2014/main" id="{AF052BDE-3DB3-4C52-CA8C-381290A4B484}"/>
              </a:ext>
            </a:extLst>
          </p:cNvPr>
          <p:cNvSpPr>
            <a:spLocks noGrp="1"/>
          </p:cNvSpPr>
          <p:nvPr>
            <p:ph type="body" sz="quarter" idx="21"/>
          </p:nvPr>
        </p:nvSpPr>
        <p:spPr>
          <a:xfrm>
            <a:off x="1959428" y="297558"/>
            <a:ext cx="8501941" cy="1391904"/>
          </a:xfrm>
        </p:spPr>
        <p:txBody>
          <a:bodyPr/>
          <a:lstStyle/>
          <a:p>
            <a:pPr algn="ctr"/>
            <a:r>
              <a:rPr lang="it-IT" sz="3200" dirty="0">
                <a:solidFill>
                  <a:srgbClr val="8DC57F"/>
                </a:solidFill>
                <a:latin typeface="Helvetica" panose="020B0604020202020204" pitchFamily="34" charset="0"/>
                <a:cs typeface="Helvetica" panose="020B0604020202020204" pitchFamily="34" charset="0"/>
              </a:rPr>
              <a:t>PROGRAMMA REGIONALE FESR 2021 - 2027</a:t>
            </a:r>
          </a:p>
          <a:p>
            <a:pPr algn="ctr"/>
            <a:r>
              <a:rPr lang="it-IT" sz="2400" dirty="0">
                <a:latin typeface="Helvetica" panose="020B0604020202020204" pitchFamily="34" charset="0"/>
                <a:cs typeface="Helvetica" panose="020B0604020202020204" pitchFamily="34" charset="0"/>
              </a:rPr>
              <a:t>AZIONE 2.1.2</a:t>
            </a:r>
          </a:p>
        </p:txBody>
      </p:sp>
    </p:spTree>
    <p:extLst>
      <p:ext uri="{BB962C8B-B14F-4D97-AF65-F5344CB8AC3E}">
        <p14:creationId xmlns:p14="http://schemas.microsoft.com/office/powerpoint/2010/main" val="3563375049"/>
      </p:ext>
    </p:extLst>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DECE0AB6-7308-4DDF-BF55-2B902796AC91}"/>
              </a:ext>
            </a:extLst>
          </p:cNvPr>
          <p:cNvSpPr>
            <a:spLocks noGrp="1"/>
          </p:cNvSpPr>
          <p:nvPr>
            <p:ph type="body" sz="quarter" idx="21"/>
          </p:nvPr>
        </p:nvSpPr>
        <p:spPr>
          <a:xfrm>
            <a:off x="2360735" y="491990"/>
            <a:ext cx="7732702" cy="492443"/>
          </a:xfrm>
          <a:noFill/>
        </p:spPr>
        <p:txBody>
          <a:bodyPr wrap="square" rtlCol="0">
            <a:spAutoFit/>
          </a:bodyPr>
          <a:lstStyle/>
          <a:p>
            <a:pPr defTabSz="825500" hangingPunct="0">
              <a:lnSpc>
                <a:spcPct val="100000"/>
              </a:lnSpc>
              <a:buClrTx/>
              <a:buFontTx/>
            </a:pPr>
            <a:r>
              <a:rPr lang="it-IT" sz="3200" dirty="0">
                <a:solidFill>
                  <a:srgbClr val="8DC57F"/>
                </a:solidFill>
                <a:latin typeface="Helvetica" panose="020B0604020202020204" pitchFamily="34" charset="0"/>
                <a:cs typeface="Helvetica" panose="020B0604020202020204" pitchFamily="34" charset="0"/>
                <a:sym typeface="Helvetica Neue"/>
              </a:rPr>
              <a:t>Diagnosi energetica: definizione</a:t>
            </a:r>
          </a:p>
        </p:txBody>
      </p:sp>
      <p:sp>
        <p:nvSpPr>
          <p:cNvPr id="12" name="Segnaposto numero diapositiva 11">
            <a:extLst>
              <a:ext uri="{FF2B5EF4-FFF2-40B4-BE49-F238E27FC236}">
                <a16:creationId xmlns:a16="http://schemas.microsoft.com/office/drawing/2014/main" id="{80F8681A-83DA-48D5-BCB3-1702FBC5B587}"/>
              </a:ext>
            </a:extLst>
          </p:cNvPr>
          <p:cNvSpPr>
            <a:spLocks noGrp="1"/>
          </p:cNvSpPr>
          <p:nvPr>
            <p:ph type="sldNum" sz="quarter" idx="2"/>
          </p:nvPr>
        </p:nvSpPr>
        <p:spPr/>
        <p:txBody>
          <a:bodyPr/>
          <a:lstStyle/>
          <a:p>
            <a:fld id="{C707DB79-51A1-4F21-AA9C-A1705C1A2D61}" type="slidenum">
              <a:rPr lang="it-IT" smtClean="0"/>
              <a:pPr/>
              <a:t>2</a:t>
            </a:fld>
            <a:endParaRPr lang="it-IT"/>
          </a:p>
        </p:txBody>
      </p:sp>
      <p:sp>
        <p:nvSpPr>
          <p:cNvPr id="5" name="Segnaposto testo 4">
            <a:extLst>
              <a:ext uri="{FF2B5EF4-FFF2-40B4-BE49-F238E27FC236}">
                <a16:creationId xmlns:a16="http://schemas.microsoft.com/office/drawing/2014/main" id="{217F7ABB-CEFD-42B1-97C4-EC847FAC7F98}"/>
              </a:ext>
            </a:extLst>
          </p:cNvPr>
          <p:cNvSpPr>
            <a:spLocks noGrp="1"/>
          </p:cNvSpPr>
          <p:nvPr>
            <p:ph type="body" sz="quarter" idx="23"/>
          </p:nvPr>
        </p:nvSpPr>
        <p:spPr>
          <a:xfrm>
            <a:off x="500697" y="1384662"/>
            <a:ext cx="11011045" cy="4411464"/>
          </a:xfrm>
          <a:noFill/>
        </p:spPr>
        <p:txBody>
          <a:bodyPr wrap="square" rtlCol="0">
            <a:spAutoFit/>
          </a:bodyPr>
          <a:lstStyle/>
          <a:p>
            <a:pPr marL="0" indent="0" algn="just" defTabSz="825500" hangingPunct="0">
              <a:spcBef>
                <a:spcPts val="0"/>
              </a:spcBef>
              <a:buClrTx/>
              <a:buSzTx/>
              <a:buNone/>
            </a:pPr>
            <a:r>
              <a:rPr lang="it-IT" sz="2000" kern="1200" dirty="0">
                <a:solidFill>
                  <a:srgbClr val="154194"/>
                </a:solidFill>
                <a:latin typeface="Helvetica" panose="020B0604020202020204" pitchFamily="34" charset="0"/>
                <a:ea typeface="+mn-ea"/>
                <a:cs typeface="Helvetica" panose="020B0604020202020204" pitchFamily="34" charset="0"/>
              </a:rPr>
              <a:t>La </a:t>
            </a:r>
            <a:r>
              <a:rPr lang="it-IT" sz="2000" b="1" kern="1200" dirty="0">
                <a:solidFill>
                  <a:srgbClr val="8DC57F"/>
                </a:solidFill>
                <a:latin typeface="Helvetica" panose="020B0604020202020204" pitchFamily="34" charset="0"/>
                <a:ea typeface="+mn-ea"/>
                <a:cs typeface="Helvetica" panose="020B0604020202020204" pitchFamily="34" charset="0"/>
              </a:rPr>
              <a:t>Direttiva 2006/32/CE </a:t>
            </a:r>
            <a:r>
              <a:rPr lang="it-IT" sz="2000" kern="1200" dirty="0">
                <a:solidFill>
                  <a:srgbClr val="154194"/>
                </a:solidFill>
                <a:latin typeface="Helvetica" panose="020B0604020202020204" pitchFamily="34" charset="0"/>
                <a:ea typeface="+mn-ea"/>
                <a:cs typeface="Helvetica" panose="020B0604020202020204" pitchFamily="34" charset="0"/>
              </a:rPr>
              <a:t>definisce la diagnosi energetica come una </a:t>
            </a:r>
            <a:r>
              <a:rPr lang="it-IT" sz="2000" b="1" kern="1200" dirty="0">
                <a:solidFill>
                  <a:srgbClr val="8DC57F"/>
                </a:solidFill>
                <a:latin typeface="Helvetica" panose="020B0604020202020204" pitchFamily="34" charset="0"/>
                <a:ea typeface="+mn-ea"/>
                <a:cs typeface="Helvetica" panose="020B0604020202020204" pitchFamily="34" charset="0"/>
              </a:rPr>
              <a:t>procedura sistematica </a:t>
            </a:r>
            <a:r>
              <a:rPr lang="it-IT" sz="2000" kern="1200" dirty="0">
                <a:solidFill>
                  <a:srgbClr val="154194"/>
                </a:solidFill>
                <a:latin typeface="Helvetica" panose="020B0604020202020204" pitchFamily="34" charset="0"/>
                <a:ea typeface="+mn-ea"/>
                <a:cs typeface="Helvetica" panose="020B0604020202020204" pitchFamily="34" charset="0"/>
              </a:rPr>
              <a:t>volta a </a:t>
            </a:r>
            <a:r>
              <a:rPr lang="it-IT" sz="2000" b="1" kern="1200" dirty="0">
                <a:solidFill>
                  <a:srgbClr val="8DC57F"/>
                </a:solidFill>
                <a:latin typeface="Helvetica" panose="020B0604020202020204" pitchFamily="34" charset="0"/>
                <a:ea typeface="+mn-ea"/>
                <a:cs typeface="Helvetica" panose="020B0604020202020204" pitchFamily="34" charset="0"/>
              </a:rPr>
              <a:t>fornire un’adeguata conoscenza del profilo di consumo energetico </a:t>
            </a:r>
            <a:r>
              <a:rPr lang="it-IT" sz="2000" kern="1200" dirty="0">
                <a:solidFill>
                  <a:srgbClr val="154194"/>
                </a:solidFill>
                <a:latin typeface="Helvetica" panose="020B0604020202020204" pitchFamily="34" charset="0"/>
                <a:ea typeface="+mn-ea"/>
                <a:cs typeface="Helvetica" panose="020B0604020202020204" pitchFamily="34" charset="0"/>
              </a:rPr>
              <a:t>di un edificio o gruppo di edifici, di un’attività e/o impianto industriale o di servizi pubblici e privati.</a:t>
            </a:r>
          </a:p>
          <a:p>
            <a:pPr marL="0" indent="0" algn="just" defTabSz="825500" hangingPunct="0">
              <a:spcBef>
                <a:spcPts val="0"/>
              </a:spcBef>
              <a:buClrTx/>
              <a:buSzTx/>
              <a:buNone/>
            </a:pPr>
            <a:endParaRPr lang="it-IT" sz="2000" kern="1200" dirty="0">
              <a:solidFill>
                <a:srgbClr val="154194"/>
              </a:solidFill>
              <a:latin typeface="Helvetica" panose="020B0604020202020204" pitchFamily="34" charset="0"/>
              <a:ea typeface="+mn-ea"/>
              <a:cs typeface="Helvetica" panose="020B0604020202020204" pitchFamily="34" charset="0"/>
            </a:endParaRPr>
          </a:p>
          <a:p>
            <a:pPr marL="0" indent="0" algn="just" defTabSz="825500" hangingPunct="0">
              <a:spcBef>
                <a:spcPts val="0"/>
              </a:spcBef>
              <a:buClrTx/>
              <a:buSzTx/>
              <a:buNone/>
            </a:pPr>
            <a:r>
              <a:rPr lang="it-IT" sz="2000" kern="1200" dirty="0">
                <a:solidFill>
                  <a:srgbClr val="154194"/>
                </a:solidFill>
                <a:latin typeface="Helvetica" panose="020B0604020202020204" pitchFamily="34" charset="0"/>
                <a:ea typeface="+mn-ea"/>
                <a:cs typeface="Helvetica" panose="020B0604020202020204" pitchFamily="34" charset="0"/>
              </a:rPr>
              <a:t>Ha come </a:t>
            </a:r>
            <a:r>
              <a:rPr lang="it-IT" sz="2000" b="1" kern="1200" dirty="0">
                <a:solidFill>
                  <a:schemeClr val="accent5"/>
                </a:solidFill>
                <a:latin typeface="Helvetica" panose="020B0604020202020204" pitchFamily="34" charset="0"/>
                <a:ea typeface="+mn-ea"/>
                <a:cs typeface="Helvetica" panose="020B0604020202020204" pitchFamily="34" charset="0"/>
              </a:rPr>
              <a:t>scopo</a:t>
            </a:r>
            <a:r>
              <a:rPr lang="it-IT" sz="2000" kern="1200" dirty="0">
                <a:solidFill>
                  <a:srgbClr val="154194"/>
                </a:solidFill>
                <a:latin typeface="Helvetica" panose="020B0604020202020204" pitchFamily="34" charset="0"/>
                <a:ea typeface="+mn-ea"/>
                <a:cs typeface="Helvetica" panose="020B0604020202020204" pitchFamily="34" charset="0"/>
              </a:rPr>
              <a:t> l’</a:t>
            </a:r>
            <a:r>
              <a:rPr lang="it-IT" sz="2000" b="1" kern="1200" dirty="0">
                <a:solidFill>
                  <a:srgbClr val="8DC57F"/>
                </a:solidFill>
                <a:latin typeface="Helvetica" panose="020B0604020202020204" pitchFamily="34" charset="0"/>
                <a:ea typeface="+mn-ea"/>
                <a:cs typeface="Helvetica" panose="020B0604020202020204" pitchFamily="34" charset="0"/>
              </a:rPr>
              <a:t>individuazione</a:t>
            </a:r>
            <a:r>
              <a:rPr lang="it-IT" sz="2000" kern="1200" dirty="0">
                <a:solidFill>
                  <a:srgbClr val="154194"/>
                </a:solidFill>
                <a:latin typeface="Helvetica" panose="020B0604020202020204" pitchFamily="34" charset="0"/>
                <a:ea typeface="+mn-ea"/>
                <a:cs typeface="Helvetica" panose="020B0604020202020204" pitchFamily="34" charset="0"/>
              </a:rPr>
              <a:t> e la </a:t>
            </a:r>
            <a:r>
              <a:rPr lang="it-IT" sz="2000" b="1" kern="1200" dirty="0">
                <a:solidFill>
                  <a:srgbClr val="8DC57F"/>
                </a:solidFill>
                <a:latin typeface="Helvetica" panose="020B0604020202020204" pitchFamily="34" charset="0"/>
                <a:ea typeface="+mn-ea"/>
                <a:cs typeface="Helvetica" panose="020B0604020202020204" pitchFamily="34" charset="0"/>
              </a:rPr>
              <a:t>quantificazione</a:t>
            </a:r>
            <a:r>
              <a:rPr lang="it-IT" sz="2000" kern="1200" dirty="0">
                <a:solidFill>
                  <a:srgbClr val="154194"/>
                </a:solidFill>
                <a:latin typeface="Helvetica" panose="020B0604020202020204" pitchFamily="34" charset="0"/>
                <a:ea typeface="+mn-ea"/>
                <a:cs typeface="Helvetica" panose="020B0604020202020204" pitchFamily="34" charset="0"/>
              </a:rPr>
              <a:t> di </a:t>
            </a:r>
            <a:r>
              <a:rPr lang="it-IT" sz="2000" b="1" kern="1200" dirty="0">
                <a:solidFill>
                  <a:srgbClr val="8DC57F"/>
                </a:solidFill>
                <a:latin typeface="Helvetica" panose="020B0604020202020204" pitchFamily="34" charset="0"/>
                <a:ea typeface="+mn-ea"/>
                <a:cs typeface="Helvetica" panose="020B0604020202020204" pitchFamily="34" charset="0"/>
              </a:rPr>
              <a:t>opportunità di risparmio energetico </a:t>
            </a:r>
            <a:r>
              <a:rPr lang="it-IT" sz="2000" kern="1200" dirty="0">
                <a:solidFill>
                  <a:srgbClr val="154194"/>
                </a:solidFill>
                <a:latin typeface="Helvetica" panose="020B0604020202020204" pitchFamily="34" charset="0"/>
                <a:ea typeface="+mn-ea"/>
                <a:cs typeface="Helvetica" panose="020B0604020202020204" pitchFamily="34" charset="0"/>
              </a:rPr>
              <a:t>sotto il profilo costi-benefici e riferisce in merito ai risultati.</a:t>
            </a:r>
          </a:p>
          <a:p>
            <a:pPr marL="0" indent="0" algn="just" defTabSz="825500" hangingPunct="0">
              <a:spcBef>
                <a:spcPts val="0"/>
              </a:spcBef>
              <a:buClrTx/>
              <a:buSzTx/>
              <a:buNone/>
            </a:pPr>
            <a:endParaRPr lang="it-IT" sz="2000" kern="1200" dirty="0">
              <a:solidFill>
                <a:srgbClr val="154194"/>
              </a:solidFill>
              <a:latin typeface="Helvetica" panose="020B0604020202020204" pitchFamily="34" charset="0"/>
              <a:ea typeface="+mn-ea"/>
              <a:cs typeface="Helvetica" panose="020B0604020202020204" pitchFamily="34" charset="0"/>
            </a:endParaRPr>
          </a:p>
          <a:p>
            <a:pPr marL="0" indent="0" algn="just" defTabSz="825500" hangingPunct="0">
              <a:spcBef>
                <a:spcPts val="0"/>
              </a:spcBef>
              <a:buClrTx/>
              <a:buSzTx/>
              <a:buNone/>
            </a:pPr>
            <a:r>
              <a:rPr lang="it-IT" sz="2000" kern="1200" dirty="0">
                <a:solidFill>
                  <a:srgbClr val="154194"/>
                </a:solidFill>
                <a:latin typeface="Helvetica" panose="020B0604020202020204" pitchFamily="34" charset="0"/>
                <a:ea typeface="+mn-ea"/>
                <a:cs typeface="Helvetica" panose="020B0604020202020204" pitchFamily="34" charset="0"/>
              </a:rPr>
              <a:t>La Diagnosi Energetica è un’attività definita da una serie di fasi e step, da eseguirsi all’interno di un’Organizzazione, al fine di individuare interventi che consentano la </a:t>
            </a:r>
            <a:r>
              <a:rPr lang="it-IT" sz="2000" b="1" kern="1200" dirty="0">
                <a:solidFill>
                  <a:srgbClr val="8DC57F"/>
                </a:solidFill>
                <a:latin typeface="Helvetica" panose="020B0604020202020204" pitchFamily="34" charset="0"/>
                <a:ea typeface="+mn-ea"/>
                <a:cs typeface="Helvetica" panose="020B0604020202020204" pitchFamily="34" charset="0"/>
              </a:rPr>
              <a:t>minimizzazione degli esborsi per le forniture di energia</a:t>
            </a:r>
            <a:r>
              <a:rPr lang="it-IT" sz="2000" kern="1200" dirty="0">
                <a:solidFill>
                  <a:srgbClr val="154194"/>
                </a:solidFill>
                <a:latin typeface="Helvetica" panose="020B0604020202020204" pitchFamily="34" charset="0"/>
                <a:ea typeface="+mn-ea"/>
                <a:cs typeface="Helvetica" panose="020B0604020202020204" pitchFamily="34" charset="0"/>
              </a:rPr>
              <a:t>.</a:t>
            </a:r>
          </a:p>
          <a:p>
            <a:pPr marL="0" indent="0" algn="just" defTabSz="825500" hangingPunct="0">
              <a:spcBef>
                <a:spcPts val="0"/>
              </a:spcBef>
              <a:buClrTx/>
              <a:buSzTx/>
              <a:buNone/>
            </a:pPr>
            <a:endParaRPr lang="it-IT" sz="2000" kern="1200" dirty="0">
              <a:solidFill>
                <a:srgbClr val="154194"/>
              </a:solidFill>
              <a:latin typeface="Helvetica" panose="020B0604020202020204" pitchFamily="34" charset="0"/>
              <a:ea typeface="+mn-ea"/>
              <a:cs typeface="Helvetica" panose="020B0604020202020204" pitchFamily="34" charset="0"/>
            </a:endParaRPr>
          </a:p>
          <a:p>
            <a:pPr marL="0" indent="0" algn="just" defTabSz="825500" hangingPunct="0">
              <a:spcBef>
                <a:spcPts val="0"/>
              </a:spcBef>
              <a:buClrTx/>
              <a:buSzTx/>
              <a:buNone/>
            </a:pPr>
            <a:r>
              <a:rPr lang="it-IT" sz="2000" kern="1200" dirty="0">
                <a:solidFill>
                  <a:srgbClr val="154194"/>
                </a:solidFill>
                <a:latin typeface="Helvetica" panose="020B0604020202020204" pitchFamily="34" charset="0"/>
                <a:ea typeface="+mn-ea"/>
                <a:cs typeface="Helvetica" panose="020B0604020202020204" pitchFamily="34" charset="0"/>
              </a:rPr>
              <a:t>Il raggiungimento dell’obiettivo produce </a:t>
            </a:r>
            <a:r>
              <a:rPr lang="it-IT" sz="2000" b="1" kern="1200" dirty="0">
                <a:solidFill>
                  <a:srgbClr val="8DC57F"/>
                </a:solidFill>
                <a:latin typeface="Helvetica" panose="020B0604020202020204" pitchFamily="34" charset="0"/>
                <a:ea typeface="+mn-ea"/>
                <a:cs typeface="Helvetica" panose="020B0604020202020204" pitchFamily="34" charset="0"/>
              </a:rPr>
              <a:t>ulteriori ricadute positive</a:t>
            </a:r>
            <a:r>
              <a:rPr lang="it-IT" sz="2000" kern="1200" dirty="0">
                <a:solidFill>
                  <a:srgbClr val="154194"/>
                </a:solidFill>
                <a:latin typeface="Helvetica" panose="020B0604020202020204" pitchFamily="34" charset="0"/>
                <a:ea typeface="+mn-ea"/>
                <a:cs typeface="Helvetica" panose="020B0604020202020204" pitchFamily="34" charset="0"/>
              </a:rPr>
              <a:t>, come la conoscenza delle attuali </a:t>
            </a:r>
            <a:r>
              <a:rPr lang="it-IT" sz="2000" b="1" kern="1200" dirty="0">
                <a:solidFill>
                  <a:schemeClr val="accent5"/>
                </a:solidFill>
                <a:latin typeface="Helvetica" panose="020B0604020202020204" pitchFamily="34" charset="0"/>
                <a:ea typeface="+mn-ea"/>
                <a:cs typeface="Helvetica" panose="020B0604020202020204" pitchFamily="34" charset="0"/>
              </a:rPr>
              <a:t>modalità di uso dell’energia </a:t>
            </a:r>
            <a:r>
              <a:rPr lang="it-IT" sz="2000" kern="1200" dirty="0">
                <a:solidFill>
                  <a:srgbClr val="154194"/>
                </a:solidFill>
                <a:latin typeface="Helvetica" panose="020B0604020202020204" pitchFamily="34" charset="0"/>
                <a:ea typeface="+mn-ea"/>
                <a:cs typeface="Helvetica" panose="020B0604020202020204" pitchFamily="34" charset="0"/>
              </a:rPr>
              <a:t>ed i relativi profili di prelievo, la </a:t>
            </a:r>
            <a:r>
              <a:rPr lang="it-IT" sz="2000" b="1" kern="1200" dirty="0">
                <a:solidFill>
                  <a:schemeClr val="accent5"/>
                </a:solidFill>
                <a:latin typeface="Helvetica" panose="020B0604020202020204" pitchFamily="34" charset="0"/>
                <a:ea typeface="+mn-ea"/>
                <a:cs typeface="Helvetica" panose="020B0604020202020204" pitchFamily="34" charset="0"/>
              </a:rPr>
              <a:t>riqualificazione di impianti </a:t>
            </a:r>
            <a:r>
              <a:rPr lang="it-IT" sz="2000" kern="1200" dirty="0">
                <a:solidFill>
                  <a:srgbClr val="154194"/>
                </a:solidFill>
                <a:latin typeface="Helvetica" panose="020B0604020202020204" pitchFamily="34" charset="0"/>
                <a:ea typeface="+mn-ea"/>
                <a:cs typeface="Helvetica" panose="020B0604020202020204" pitchFamily="34" charset="0"/>
              </a:rPr>
              <a:t>e strutture edilizie, con </a:t>
            </a:r>
            <a:r>
              <a:rPr lang="it-IT" sz="2000" b="1" kern="1200" dirty="0">
                <a:solidFill>
                  <a:schemeClr val="accent5"/>
                </a:solidFill>
                <a:latin typeface="Helvetica" panose="020B0604020202020204" pitchFamily="34" charset="0"/>
                <a:ea typeface="+mn-ea"/>
                <a:cs typeface="Helvetica" panose="020B0604020202020204" pitchFamily="34" charset="0"/>
              </a:rPr>
              <a:t>aumento del valore del contesto risanato</a:t>
            </a:r>
            <a:r>
              <a:rPr lang="it-IT" sz="2000" kern="1200" dirty="0">
                <a:solidFill>
                  <a:srgbClr val="154194"/>
                </a:solidFill>
                <a:latin typeface="Helvetica" panose="020B0604020202020204" pitchFamily="34" charset="0"/>
                <a:ea typeface="+mn-ea"/>
                <a:cs typeface="Helvetica" panose="020B0604020202020204" pitchFamily="34" charset="0"/>
              </a:rPr>
              <a:t>.</a:t>
            </a:r>
          </a:p>
        </p:txBody>
      </p:sp>
    </p:spTree>
    <p:extLst>
      <p:ext uri="{BB962C8B-B14F-4D97-AF65-F5344CB8AC3E}">
        <p14:creationId xmlns:p14="http://schemas.microsoft.com/office/powerpoint/2010/main" val="1639119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20</a:t>
            </a:fld>
            <a:endParaRPr lang="it-IT"/>
          </a:p>
        </p:txBody>
      </p:sp>
      <p:sp>
        <p:nvSpPr>
          <p:cNvPr id="8" name="Segnaposto testo 4">
            <a:extLst>
              <a:ext uri="{FF2B5EF4-FFF2-40B4-BE49-F238E27FC236}">
                <a16:creationId xmlns:a16="http://schemas.microsoft.com/office/drawing/2014/main" id="{B075B0B6-624F-4A52-A6BC-7BE41BD9931E}"/>
              </a:ext>
            </a:extLst>
          </p:cNvPr>
          <p:cNvSpPr>
            <a:spLocks noGrp="1"/>
          </p:cNvSpPr>
          <p:nvPr>
            <p:ph type="body" sz="quarter" idx="23"/>
          </p:nvPr>
        </p:nvSpPr>
        <p:spPr>
          <a:xfrm>
            <a:off x="799011" y="1565368"/>
            <a:ext cx="10593978" cy="4872444"/>
          </a:xfrm>
        </p:spPr>
        <p:txBody>
          <a:bodyPr/>
          <a:lstStyle/>
          <a:p>
            <a:pPr>
              <a:buNone/>
            </a:pPr>
            <a:r>
              <a:rPr lang="it-IT" sz="1600" b="1" kern="1200" dirty="0">
                <a:solidFill>
                  <a:schemeClr val="accent5"/>
                </a:solidFill>
                <a:latin typeface="Helvetica" panose="020B0604020202020204" pitchFamily="34" charset="0"/>
                <a:ea typeface="+mn-ea"/>
                <a:cs typeface="Helvetica" panose="020B0604020202020204" pitchFamily="34" charset="0"/>
              </a:rPr>
              <a:t>Documentazione obbligatoria </a:t>
            </a:r>
            <a:r>
              <a:rPr lang="it-IT" sz="1600" kern="1200" dirty="0">
                <a:solidFill>
                  <a:srgbClr val="154194"/>
                </a:solidFill>
                <a:latin typeface="Helvetica" panose="020B0604020202020204" pitchFamily="34" charset="0"/>
                <a:ea typeface="+mn-ea"/>
                <a:cs typeface="Helvetica" panose="020B0604020202020204" pitchFamily="34" charset="0"/>
              </a:rPr>
              <a:t>per la partecipazione al Bando:</a:t>
            </a:r>
          </a:p>
          <a:p>
            <a:pPr lvl="3">
              <a:buClr>
                <a:srgbClr val="8DC57F"/>
              </a:buClr>
              <a:buSzPct val="100000"/>
            </a:pPr>
            <a:r>
              <a:rPr lang="it-IT" sz="1600" b="1" u="sng" kern="1200" dirty="0">
                <a:solidFill>
                  <a:schemeClr val="accent5"/>
                </a:solidFill>
                <a:latin typeface="Helvetica" panose="020B0604020202020204" pitchFamily="34" charset="0"/>
                <a:ea typeface="+mn-ea"/>
                <a:cs typeface="Helvetica" panose="020B0604020202020204" pitchFamily="34" charset="0"/>
              </a:rPr>
              <a:t>Relazione illustrativa </a:t>
            </a:r>
            <a:r>
              <a:rPr lang="it-IT" sz="1600" kern="1200" dirty="0">
                <a:solidFill>
                  <a:srgbClr val="154194"/>
                </a:solidFill>
                <a:latin typeface="Helvetica" panose="020B0604020202020204" pitchFamily="34" charset="0"/>
                <a:ea typeface="+mn-ea"/>
                <a:cs typeface="Helvetica" panose="020B0604020202020204" pitchFamily="34" charset="0"/>
              </a:rPr>
              <a:t>dell’intervento proposto (che dovrà riportare, tra l</a:t>
            </a:r>
            <a:r>
              <a:rPr lang="en-US" sz="1600" kern="1200" dirty="0">
                <a:solidFill>
                  <a:srgbClr val="154194"/>
                </a:solidFill>
                <a:latin typeface="Helvetica" panose="020B0604020202020204" pitchFamily="34" charset="0"/>
                <a:ea typeface="+mn-ea"/>
                <a:cs typeface="Helvetica" panose="020B0604020202020204" pitchFamily="34" charset="0"/>
              </a:rPr>
              <a:t>’</a:t>
            </a:r>
            <a:r>
              <a:rPr lang="it-IT" sz="1600" kern="1200" dirty="0">
                <a:solidFill>
                  <a:srgbClr val="154194"/>
                </a:solidFill>
                <a:latin typeface="Helvetica" panose="020B0604020202020204" pitchFamily="34" charset="0"/>
                <a:ea typeface="+mn-ea"/>
                <a:cs typeface="Helvetica" panose="020B0604020202020204" pitchFamily="34" charset="0"/>
              </a:rPr>
              <a:t>altro le informazioni e le motivazioni atte a consentire la valutazione dei criteri per l</a:t>
            </a:r>
            <a:r>
              <a:rPr lang="en-US" sz="1600" kern="1200" dirty="0">
                <a:solidFill>
                  <a:srgbClr val="154194"/>
                </a:solidFill>
                <a:latin typeface="Helvetica" panose="020B0604020202020204" pitchFamily="34" charset="0"/>
                <a:ea typeface="+mn-ea"/>
                <a:cs typeface="Helvetica" panose="020B0604020202020204" pitchFamily="34" charset="0"/>
              </a:rPr>
              <a:t>’</a:t>
            </a:r>
            <a:r>
              <a:rPr lang="it-IT" sz="1600" kern="1200" dirty="0">
                <a:solidFill>
                  <a:srgbClr val="154194"/>
                </a:solidFill>
                <a:latin typeface="Helvetica" panose="020B0604020202020204" pitchFamily="34" charset="0"/>
                <a:ea typeface="+mn-ea"/>
                <a:cs typeface="Helvetica" panose="020B0604020202020204" pitchFamily="34" charset="0"/>
              </a:rPr>
              <a:t>attribuzione del punteggio dell’analisi di merito)</a:t>
            </a:r>
          </a:p>
          <a:p>
            <a:pPr lvl="3">
              <a:buClr>
                <a:srgbClr val="8DC57F"/>
              </a:buClr>
              <a:buSzPct val="100000"/>
            </a:pPr>
            <a:r>
              <a:rPr lang="it-IT" sz="1600" b="1" u="sng" kern="1200" dirty="0">
                <a:solidFill>
                  <a:schemeClr val="accent5"/>
                </a:solidFill>
                <a:highlight>
                  <a:srgbClr val="FFFF00"/>
                </a:highlight>
                <a:latin typeface="Helvetica" panose="020B0604020202020204" pitchFamily="34" charset="0"/>
                <a:ea typeface="+mn-ea"/>
                <a:cs typeface="Helvetica" panose="020B0604020202020204" pitchFamily="34" charset="0"/>
              </a:rPr>
              <a:t>Diagnosi energetica</a:t>
            </a:r>
            <a:endParaRPr lang="it-IT" sz="1600" u="sng" kern="1200" dirty="0">
              <a:solidFill>
                <a:srgbClr val="154194"/>
              </a:solidFill>
              <a:highlight>
                <a:srgbClr val="FFFF00"/>
              </a:highlight>
              <a:latin typeface="Helvetica" panose="020B0604020202020204" pitchFamily="34" charset="0"/>
              <a:ea typeface="+mn-ea"/>
              <a:cs typeface="Helvetica" panose="020B0604020202020204" pitchFamily="34" charset="0"/>
            </a:endParaRPr>
          </a:p>
          <a:p>
            <a:pPr lvl="3">
              <a:buClr>
                <a:srgbClr val="8DC57F"/>
              </a:buClr>
              <a:buSzPct val="100000"/>
            </a:pPr>
            <a:r>
              <a:rPr lang="it-IT" sz="1600" b="1" kern="1200" dirty="0">
                <a:solidFill>
                  <a:schemeClr val="accent5"/>
                </a:solidFill>
                <a:latin typeface="Helvetica" panose="020B0604020202020204" pitchFamily="34" charset="0"/>
                <a:ea typeface="+mn-ea"/>
                <a:cs typeface="Helvetica" panose="020B0604020202020204" pitchFamily="34" charset="0"/>
              </a:rPr>
              <a:t>Documentazione tecnica </a:t>
            </a:r>
            <a:r>
              <a:rPr lang="it-IT" sz="1600" kern="1200" dirty="0">
                <a:solidFill>
                  <a:srgbClr val="154194"/>
                </a:solidFill>
                <a:latin typeface="Helvetica" panose="020B0604020202020204" pitchFamily="34" charset="0"/>
                <a:ea typeface="+mn-ea"/>
                <a:cs typeface="Helvetica" panose="020B0604020202020204" pitchFamily="34" charset="0"/>
              </a:rPr>
              <a:t>dell’intervento idonea ad illustrare le caratteristiche tecnologiche dell’intervento.</a:t>
            </a:r>
          </a:p>
          <a:p>
            <a:pPr lvl="3">
              <a:buClr>
                <a:srgbClr val="8DC57F"/>
              </a:buClr>
              <a:buSzPct val="100000"/>
            </a:pPr>
            <a:r>
              <a:rPr lang="it-IT" sz="1600" b="1" kern="1200" dirty="0">
                <a:solidFill>
                  <a:schemeClr val="accent5"/>
                </a:solidFill>
                <a:latin typeface="Helvetica" panose="020B0604020202020204" pitchFamily="34" charset="0"/>
                <a:ea typeface="+mn-ea"/>
                <a:cs typeface="Helvetica" panose="020B0604020202020204" pitchFamily="34" charset="0"/>
              </a:rPr>
              <a:t>Cronoprogramma</a:t>
            </a:r>
            <a:r>
              <a:rPr lang="it-IT" sz="1600" kern="1200" dirty="0">
                <a:solidFill>
                  <a:srgbClr val="154194"/>
                </a:solidFill>
                <a:latin typeface="Helvetica" panose="020B0604020202020204" pitchFamily="34" charset="0"/>
                <a:ea typeface="+mn-ea"/>
                <a:cs typeface="Helvetica" panose="020B0604020202020204" pitchFamily="34" charset="0"/>
              </a:rPr>
              <a:t> dettagliato inclusivo delle tempistiche per l</a:t>
            </a:r>
            <a:r>
              <a:rPr lang="en-US" sz="1600" kern="1200" dirty="0">
                <a:solidFill>
                  <a:srgbClr val="154194"/>
                </a:solidFill>
                <a:latin typeface="Helvetica" panose="020B0604020202020204" pitchFamily="34" charset="0"/>
                <a:ea typeface="+mn-ea"/>
                <a:cs typeface="Helvetica" panose="020B0604020202020204" pitchFamily="34" charset="0"/>
              </a:rPr>
              <a:t>’</a:t>
            </a:r>
            <a:r>
              <a:rPr lang="it-IT" sz="1600" kern="1200" dirty="0">
                <a:solidFill>
                  <a:srgbClr val="154194"/>
                </a:solidFill>
                <a:latin typeface="Helvetica" panose="020B0604020202020204" pitchFamily="34" charset="0"/>
                <a:ea typeface="+mn-ea"/>
                <a:cs typeface="Helvetica" panose="020B0604020202020204" pitchFamily="34" charset="0"/>
              </a:rPr>
              <a:t>ottenimento delle autorizzazioni necessarie</a:t>
            </a:r>
          </a:p>
          <a:p>
            <a:pPr lvl="3">
              <a:buClr>
                <a:srgbClr val="8DC57F"/>
              </a:buClr>
              <a:buSzPct val="100000"/>
            </a:pPr>
            <a:r>
              <a:rPr lang="it-IT" sz="1600" kern="1200" dirty="0">
                <a:solidFill>
                  <a:srgbClr val="154194"/>
                </a:solidFill>
                <a:latin typeface="Helvetica" panose="020B0604020202020204" pitchFamily="34" charset="0"/>
                <a:ea typeface="+mn-ea"/>
                <a:cs typeface="Helvetica" panose="020B0604020202020204" pitchFamily="34" charset="0"/>
              </a:rPr>
              <a:t>Elenco di tutte le </a:t>
            </a:r>
            <a:r>
              <a:rPr lang="it-IT" sz="1600" b="1" kern="1200" dirty="0">
                <a:solidFill>
                  <a:schemeClr val="accent5"/>
                </a:solidFill>
                <a:latin typeface="Helvetica" panose="020B0604020202020204" pitchFamily="34" charset="0"/>
                <a:ea typeface="+mn-ea"/>
                <a:cs typeface="Helvetica" panose="020B0604020202020204" pitchFamily="34" charset="0"/>
              </a:rPr>
              <a:t>autorizzazioni necessarie </a:t>
            </a:r>
            <a:r>
              <a:rPr lang="it-IT" sz="1600" kern="1200" dirty="0">
                <a:solidFill>
                  <a:srgbClr val="154194"/>
                </a:solidFill>
                <a:latin typeface="Helvetica" panose="020B0604020202020204" pitchFamily="34" charset="0"/>
                <a:ea typeface="+mn-ea"/>
                <a:cs typeface="Helvetica" panose="020B0604020202020204" pitchFamily="34" charset="0"/>
              </a:rPr>
              <a:t>per la realizzazione dell’intervento, specificando la titolarità di quelle già ottenute, di quelle per cui è stata già presentata richiesta nonché di quelle per le quali ancora non è stato iniziato il procedimento. Qualora non siano necessarie autorizzazioni,indicare esplicitamente e giustificare tale fatto.</a:t>
            </a:r>
          </a:p>
          <a:p>
            <a:pPr lvl="3">
              <a:buClr>
                <a:srgbClr val="8DC57F"/>
              </a:buClr>
              <a:buSzPct val="100000"/>
            </a:pPr>
            <a:r>
              <a:rPr lang="it-IT" sz="1600" b="1" kern="1200" dirty="0">
                <a:solidFill>
                  <a:schemeClr val="accent5"/>
                </a:solidFill>
                <a:latin typeface="Helvetica" panose="020B0604020202020204" pitchFamily="34" charset="0"/>
                <a:ea typeface="+mn-ea"/>
                <a:cs typeface="Helvetica" panose="020B0604020202020204" pitchFamily="34" charset="0"/>
              </a:rPr>
              <a:t>Quadro economico </a:t>
            </a:r>
            <a:r>
              <a:rPr lang="it-IT" sz="1600" kern="1200" dirty="0">
                <a:solidFill>
                  <a:srgbClr val="154194"/>
                </a:solidFill>
                <a:latin typeface="Helvetica" panose="020B0604020202020204" pitchFamily="34" charset="0"/>
                <a:ea typeface="+mn-ea"/>
                <a:cs typeface="Helvetica" panose="020B0604020202020204" pitchFamily="34" charset="0"/>
              </a:rPr>
              <a:t>indicante i costi riconducibili all’iniziativa</a:t>
            </a:r>
          </a:p>
          <a:p>
            <a:pPr lvl="3">
              <a:buClr>
                <a:srgbClr val="8DC57F"/>
              </a:buClr>
              <a:buSzPct val="100000"/>
            </a:pPr>
            <a:r>
              <a:rPr lang="it-IT" sz="1600" b="1" kern="1200" dirty="0">
                <a:solidFill>
                  <a:schemeClr val="accent5"/>
                </a:solidFill>
                <a:latin typeface="Helvetica" panose="020B0604020202020204" pitchFamily="34" charset="0"/>
                <a:ea typeface="+mn-ea"/>
                <a:cs typeface="Helvetica" panose="020B0604020202020204" pitchFamily="34" charset="0"/>
              </a:rPr>
              <a:t>(Giustificativi delle spese ammissibili) </a:t>
            </a:r>
            <a:r>
              <a:rPr lang="it-IT" sz="1600" kern="1200" dirty="0">
                <a:solidFill>
                  <a:srgbClr val="154194"/>
                </a:solidFill>
                <a:latin typeface="Helvetica" panose="020B0604020202020204" pitchFamily="34" charset="0"/>
                <a:ea typeface="+mn-ea"/>
                <a:cs typeface="Helvetica" panose="020B0604020202020204" pitchFamily="34" charset="0"/>
              </a:rPr>
              <a:t>(es.: preventivi debitamente sottoscritti, fatture relative agli interventi già avviati </a:t>
            </a:r>
            <a:r>
              <a:rPr lang="it-IT" sz="1600" kern="1200" dirty="0" err="1">
                <a:solidFill>
                  <a:srgbClr val="154194"/>
                </a:solidFill>
                <a:latin typeface="Helvetica" panose="020B0604020202020204" pitchFamily="34" charset="0"/>
                <a:ea typeface="+mn-ea"/>
                <a:cs typeface="Helvetica" panose="020B0604020202020204" pitchFamily="34" charset="0"/>
              </a:rPr>
              <a:t>ecc</a:t>
            </a:r>
            <a:r>
              <a:rPr lang="it-IT" sz="1600" kern="1200" dirty="0">
                <a:solidFill>
                  <a:srgbClr val="154194"/>
                </a:solidFill>
                <a:latin typeface="Helvetica" panose="020B0604020202020204" pitchFamily="34" charset="0"/>
                <a:ea typeface="+mn-ea"/>
                <a:cs typeface="Helvetica" panose="020B0604020202020204" pitchFamily="34" charset="0"/>
              </a:rPr>
              <a:t>)</a:t>
            </a:r>
          </a:p>
        </p:txBody>
      </p:sp>
      <p:sp>
        <p:nvSpPr>
          <p:cNvPr id="10" name="Rettangolo 9"/>
          <p:cNvSpPr/>
          <p:nvPr/>
        </p:nvSpPr>
        <p:spPr>
          <a:xfrm>
            <a:off x="8255725" y="3257014"/>
            <a:ext cx="3579223" cy="461665"/>
          </a:xfrm>
          <a:prstGeom prst="rect">
            <a:avLst/>
          </a:prstGeom>
        </p:spPr>
        <p:txBody>
          <a:bodyPr wrap="square">
            <a:spAutoFit/>
          </a:bodyPr>
          <a:lstStyle/>
          <a:p>
            <a:pPr algn="l"/>
            <a:r>
              <a:rPr lang="it-IT" sz="2400" b="0" dirty="0">
                <a:solidFill>
                  <a:srgbClr val="3C3C3C"/>
                </a:solidFill>
                <a:latin typeface="+mn-lt"/>
              </a:rPr>
              <a:t>.</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6" name="Segnaposto testo 1">
            <a:extLst>
              <a:ext uri="{FF2B5EF4-FFF2-40B4-BE49-F238E27FC236}">
                <a16:creationId xmlns:a16="http://schemas.microsoft.com/office/drawing/2014/main" id="{1526F4CA-74E6-6A03-1FE1-1EEB08213E71}"/>
              </a:ext>
            </a:extLst>
          </p:cNvPr>
          <p:cNvSpPr>
            <a:spLocks noGrp="1"/>
          </p:cNvSpPr>
          <p:nvPr>
            <p:ph type="body" sz="quarter" idx="21"/>
          </p:nvPr>
        </p:nvSpPr>
        <p:spPr>
          <a:xfrm>
            <a:off x="2094414" y="214828"/>
            <a:ext cx="8501941" cy="1391904"/>
          </a:xfrm>
        </p:spPr>
        <p:txBody>
          <a:bodyPr/>
          <a:lstStyle/>
          <a:p>
            <a:pPr algn="ctr"/>
            <a:r>
              <a:rPr lang="it-IT" sz="3200" dirty="0">
                <a:solidFill>
                  <a:srgbClr val="8DC57F"/>
                </a:solidFill>
                <a:latin typeface="Helvetica" panose="020B0604020202020204" pitchFamily="34" charset="0"/>
                <a:cs typeface="Helvetica" panose="020B0604020202020204" pitchFamily="34" charset="0"/>
              </a:rPr>
              <a:t>PROGRAMMA REGIONALE FESR 2021 - 2027</a:t>
            </a:r>
          </a:p>
          <a:p>
            <a:pPr algn="ctr"/>
            <a:r>
              <a:rPr lang="it-IT" sz="2400" dirty="0">
                <a:latin typeface="Helvetica" panose="020B0604020202020204" pitchFamily="34" charset="0"/>
                <a:cs typeface="Helvetica" panose="020B0604020202020204" pitchFamily="34" charset="0"/>
              </a:rPr>
              <a:t>AZIONE 2.1.2</a:t>
            </a:r>
          </a:p>
        </p:txBody>
      </p:sp>
    </p:spTree>
    <p:extLst>
      <p:ext uri="{BB962C8B-B14F-4D97-AF65-F5344CB8AC3E}">
        <p14:creationId xmlns:p14="http://schemas.microsoft.com/office/powerpoint/2010/main" val="3563375049"/>
      </p:ext>
    </p:extLst>
  </p:cSld>
  <p:clrMapOvr>
    <a:masterClrMapping/>
  </p:clrMapOvr>
  <p:transition spd="med"/>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21</a:t>
            </a:fld>
            <a:endParaRPr lang="it-IT"/>
          </a:p>
        </p:txBody>
      </p:sp>
      <p:sp>
        <p:nvSpPr>
          <p:cNvPr id="8" name="Segnaposto testo 4">
            <a:extLst>
              <a:ext uri="{FF2B5EF4-FFF2-40B4-BE49-F238E27FC236}">
                <a16:creationId xmlns:a16="http://schemas.microsoft.com/office/drawing/2014/main" id="{B075B0B6-624F-4A52-A6BC-7BE41BD9931E}"/>
              </a:ext>
            </a:extLst>
          </p:cNvPr>
          <p:cNvSpPr>
            <a:spLocks noGrp="1"/>
          </p:cNvSpPr>
          <p:nvPr>
            <p:ph type="body" sz="quarter" idx="23"/>
          </p:nvPr>
        </p:nvSpPr>
        <p:spPr>
          <a:xfrm>
            <a:off x="799011" y="1970433"/>
            <a:ext cx="10593978" cy="3496491"/>
          </a:xfrm>
        </p:spPr>
        <p:txBody>
          <a:bodyPr/>
          <a:lstStyle/>
          <a:p>
            <a:pPr marL="0" indent="0">
              <a:buNone/>
            </a:pPr>
            <a:r>
              <a:rPr lang="it-IT" kern="1200" dirty="0">
                <a:solidFill>
                  <a:srgbClr val="154194"/>
                </a:solidFill>
                <a:latin typeface="Helvetica" panose="020B0604020202020204" pitchFamily="34" charset="0"/>
                <a:ea typeface="+mn-ea"/>
                <a:cs typeface="Helvetica" panose="020B0604020202020204" pitchFamily="34" charset="0"/>
              </a:rPr>
              <a:t>La </a:t>
            </a:r>
            <a:r>
              <a:rPr lang="it-IT" b="1" kern="1200" dirty="0">
                <a:solidFill>
                  <a:schemeClr val="accent5"/>
                </a:solidFill>
                <a:latin typeface="Helvetica" panose="020B0604020202020204" pitchFamily="34" charset="0"/>
                <a:ea typeface="+mn-ea"/>
                <a:cs typeface="Helvetica" panose="020B0604020202020204" pitchFamily="34" charset="0"/>
              </a:rPr>
              <a:t>relazione illustrativa </a:t>
            </a:r>
            <a:r>
              <a:rPr lang="it-IT" kern="1200" dirty="0">
                <a:solidFill>
                  <a:srgbClr val="154194"/>
                </a:solidFill>
                <a:latin typeface="Helvetica" panose="020B0604020202020204" pitchFamily="34" charset="0"/>
                <a:ea typeface="+mn-ea"/>
                <a:cs typeface="Helvetica" panose="020B0604020202020204" pitchFamily="34" charset="0"/>
              </a:rPr>
              <a:t>dell’intervento deve fornire una </a:t>
            </a:r>
            <a:r>
              <a:rPr lang="it-IT" b="1" kern="1200" dirty="0">
                <a:solidFill>
                  <a:srgbClr val="8DC57F"/>
                </a:solidFill>
                <a:latin typeface="Helvetica" panose="020B0604020202020204" pitchFamily="34" charset="0"/>
                <a:ea typeface="+mn-ea"/>
                <a:cs typeface="Helvetica" panose="020B0604020202020204" pitchFamily="34" charset="0"/>
              </a:rPr>
              <a:t>descrizione del contesto produttivo </a:t>
            </a:r>
            <a:r>
              <a:rPr lang="it-IT" kern="1200" dirty="0">
                <a:solidFill>
                  <a:srgbClr val="154194"/>
                </a:solidFill>
                <a:latin typeface="Helvetica" panose="020B0604020202020204" pitchFamily="34" charset="0"/>
                <a:ea typeface="+mn-ea"/>
                <a:cs typeface="Helvetica" panose="020B0604020202020204" pitchFamily="34" charset="0"/>
              </a:rPr>
              <a:t>in cui si inserisce, evidenziando lo </a:t>
            </a:r>
            <a:r>
              <a:rPr lang="it-IT" b="1" kern="1200" dirty="0">
                <a:solidFill>
                  <a:srgbClr val="8DC57F"/>
                </a:solidFill>
                <a:latin typeface="Helvetica" panose="020B0604020202020204" pitchFamily="34" charset="0"/>
                <a:ea typeface="+mn-ea"/>
                <a:cs typeface="Helvetica" panose="020B0604020202020204" pitchFamily="34" charset="0"/>
              </a:rPr>
              <a:t>stato degli impianti </a:t>
            </a:r>
            <a:r>
              <a:rPr lang="it-IT" kern="1200" dirty="0">
                <a:solidFill>
                  <a:srgbClr val="154194"/>
                </a:solidFill>
                <a:latin typeface="Helvetica" panose="020B0604020202020204" pitchFamily="34" charset="0"/>
                <a:ea typeface="+mn-ea"/>
                <a:cs typeface="Helvetica" panose="020B0604020202020204" pitchFamily="34" charset="0"/>
              </a:rPr>
              <a:t>(o del fabbricato), </a:t>
            </a:r>
            <a:r>
              <a:rPr lang="it-IT" b="1" kern="1200" dirty="0">
                <a:solidFill>
                  <a:srgbClr val="8DC57F"/>
                </a:solidFill>
                <a:latin typeface="Helvetica" panose="020B0604020202020204" pitchFamily="34" charset="0"/>
                <a:ea typeface="+mn-ea"/>
                <a:cs typeface="Helvetica" panose="020B0604020202020204" pitchFamily="34" charset="0"/>
              </a:rPr>
              <a:t>oggetto di </a:t>
            </a:r>
            <a:r>
              <a:rPr lang="it-IT" b="1" kern="1200" dirty="0" err="1">
                <a:solidFill>
                  <a:srgbClr val="8DC57F"/>
                </a:solidFill>
                <a:latin typeface="Helvetica" panose="020B0604020202020204" pitchFamily="34" charset="0"/>
                <a:ea typeface="+mn-ea"/>
                <a:cs typeface="Helvetica" panose="020B0604020202020204" pitchFamily="34" charset="0"/>
              </a:rPr>
              <a:t>efficientemento</a:t>
            </a:r>
            <a:r>
              <a:rPr lang="it-IT" kern="1200" dirty="0">
                <a:solidFill>
                  <a:srgbClr val="154194"/>
                </a:solidFill>
                <a:latin typeface="Helvetica" panose="020B0604020202020204" pitchFamily="34" charset="0"/>
                <a:ea typeface="+mn-ea"/>
                <a:cs typeface="Helvetica" panose="020B0604020202020204" pitchFamily="34" charset="0"/>
              </a:rPr>
              <a:t>, le </a:t>
            </a:r>
            <a:r>
              <a:rPr lang="it-IT" b="1" kern="1200" dirty="0">
                <a:solidFill>
                  <a:srgbClr val="8DC57F"/>
                </a:solidFill>
                <a:latin typeface="Helvetica" panose="020B0604020202020204" pitchFamily="34" charset="0"/>
                <a:ea typeface="+mn-ea"/>
                <a:cs typeface="Helvetica" panose="020B0604020202020204" pitchFamily="34" charset="0"/>
              </a:rPr>
              <a:t>caratteristiche tecniche e funzionali</a:t>
            </a:r>
            <a:r>
              <a:rPr lang="it-IT" kern="1200" dirty="0">
                <a:solidFill>
                  <a:srgbClr val="154194"/>
                </a:solidFill>
                <a:latin typeface="Helvetica" panose="020B0604020202020204" pitchFamily="34" charset="0"/>
                <a:ea typeface="+mn-ea"/>
                <a:cs typeface="Helvetica" panose="020B0604020202020204" pitchFamily="34" charset="0"/>
              </a:rPr>
              <a:t>, le </a:t>
            </a:r>
            <a:r>
              <a:rPr lang="it-IT" b="1" kern="1200" dirty="0">
                <a:solidFill>
                  <a:srgbClr val="8DC57F"/>
                </a:solidFill>
                <a:latin typeface="Helvetica" panose="020B0604020202020204" pitchFamily="34" charset="0"/>
                <a:ea typeface="+mn-ea"/>
                <a:cs typeface="Helvetica" panose="020B0604020202020204" pitchFamily="34" charset="0"/>
              </a:rPr>
              <a:t>carenze dal punto di vista produttivo/energetico</a:t>
            </a:r>
            <a:r>
              <a:rPr lang="it-IT" kern="1200" dirty="0">
                <a:solidFill>
                  <a:srgbClr val="154194"/>
                </a:solidFill>
                <a:latin typeface="Helvetica" panose="020B0604020202020204" pitchFamily="34" charset="0"/>
                <a:ea typeface="+mn-ea"/>
                <a:cs typeface="Helvetica" panose="020B0604020202020204" pitchFamily="34" charset="0"/>
              </a:rPr>
              <a:t>, nonché le </a:t>
            </a:r>
            <a:r>
              <a:rPr lang="it-IT" b="1" kern="1200" dirty="0">
                <a:solidFill>
                  <a:srgbClr val="8DC57F"/>
                </a:solidFill>
                <a:latin typeface="Helvetica" panose="020B0604020202020204" pitchFamily="34" charset="0"/>
                <a:ea typeface="+mn-ea"/>
                <a:cs typeface="Helvetica" panose="020B0604020202020204" pitchFamily="34" charset="0"/>
              </a:rPr>
              <a:t>motivazioni dell’azione migliorativa proposta </a:t>
            </a:r>
            <a:r>
              <a:rPr lang="it-IT" kern="1200" dirty="0">
                <a:solidFill>
                  <a:srgbClr val="154194"/>
                </a:solidFill>
                <a:latin typeface="Helvetica" panose="020B0604020202020204" pitchFamily="34" charset="0"/>
                <a:ea typeface="+mn-ea"/>
                <a:cs typeface="Helvetica" panose="020B0604020202020204" pitchFamily="34" charset="0"/>
              </a:rPr>
              <a:t>e le esigenze da soddisfare.</a:t>
            </a:r>
          </a:p>
          <a:p>
            <a:pPr marL="0" indent="0">
              <a:buNone/>
            </a:pPr>
            <a:r>
              <a:rPr lang="it-IT" kern="1200" dirty="0">
                <a:solidFill>
                  <a:srgbClr val="154194"/>
                </a:solidFill>
                <a:latin typeface="Helvetica" panose="020B0604020202020204" pitchFamily="34" charset="0"/>
                <a:ea typeface="+mn-ea"/>
                <a:cs typeface="Helvetica" panose="020B0604020202020204" pitchFamily="34" charset="0"/>
              </a:rPr>
              <a:t>I benefici dell’intervento migliorativo possono essere in essa sintetizzati, rimandando però il dettaglio della quantificazione al documento di diagnosi. Per quanto attiene alle specifiche caratteristiche tecniche degli impianti previsti, è possibile avvalersi di documentazione tecnica (ad es., </a:t>
            </a:r>
            <a:r>
              <a:rPr lang="it-IT" kern="1200" dirty="0" err="1">
                <a:solidFill>
                  <a:srgbClr val="154194"/>
                </a:solidFill>
                <a:latin typeface="Helvetica" panose="020B0604020202020204" pitchFamily="34" charset="0"/>
                <a:ea typeface="+mn-ea"/>
                <a:cs typeface="Helvetica" panose="020B0604020202020204" pitchFamily="34" charset="0"/>
              </a:rPr>
              <a:t>datasheet</a:t>
            </a:r>
            <a:r>
              <a:rPr lang="it-IT" kern="1200" dirty="0">
                <a:solidFill>
                  <a:srgbClr val="154194"/>
                </a:solidFill>
                <a:latin typeface="Helvetica" panose="020B0604020202020204" pitchFamily="34" charset="0"/>
                <a:ea typeface="+mn-ea"/>
                <a:cs typeface="Helvetica" panose="020B0604020202020204" pitchFamily="34" charset="0"/>
              </a:rPr>
              <a:t> dei costruttori), purché opportunamente argomentata nei passaggi di interesse.</a:t>
            </a:r>
          </a:p>
          <a:p>
            <a:pPr marL="0" indent="0">
              <a:buNone/>
            </a:pPr>
            <a:r>
              <a:rPr lang="it-IT" kern="1200" dirty="0">
                <a:solidFill>
                  <a:srgbClr val="154194"/>
                </a:solidFill>
                <a:latin typeface="Helvetica" panose="020B0604020202020204" pitchFamily="34" charset="0"/>
                <a:ea typeface="+mn-ea"/>
                <a:cs typeface="Helvetica" panose="020B0604020202020204" pitchFamily="34" charset="0"/>
              </a:rPr>
              <a:t>Analoghe considerazioni si estendono alla parte economica.</a:t>
            </a:r>
          </a:p>
        </p:txBody>
      </p:sp>
      <p:sp>
        <p:nvSpPr>
          <p:cNvPr id="10" name="Rettangolo 9"/>
          <p:cNvSpPr/>
          <p:nvPr/>
        </p:nvSpPr>
        <p:spPr>
          <a:xfrm>
            <a:off x="8255725" y="3257014"/>
            <a:ext cx="3579223" cy="461665"/>
          </a:xfrm>
          <a:prstGeom prst="rect">
            <a:avLst/>
          </a:prstGeom>
        </p:spPr>
        <p:txBody>
          <a:bodyPr wrap="square">
            <a:spAutoFit/>
          </a:bodyPr>
          <a:lstStyle/>
          <a:p>
            <a:pPr algn="l"/>
            <a:r>
              <a:rPr lang="it-IT" sz="2400" b="0" dirty="0">
                <a:solidFill>
                  <a:srgbClr val="3C3C3C"/>
                </a:solidFill>
                <a:latin typeface="+mn-lt"/>
              </a:rPr>
              <a:t>.</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2" name="Segnaposto testo 1">
            <a:extLst>
              <a:ext uri="{FF2B5EF4-FFF2-40B4-BE49-F238E27FC236}">
                <a16:creationId xmlns:a16="http://schemas.microsoft.com/office/drawing/2014/main" id="{8356C08E-C8FC-DD2C-7B47-CB06E2C3ED03}"/>
              </a:ext>
            </a:extLst>
          </p:cNvPr>
          <p:cNvSpPr>
            <a:spLocks noGrp="1"/>
          </p:cNvSpPr>
          <p:nvPr>
            <p:ph type="body" sz="quarter" idx="21"/>
          </p:nvPr>
        </p:nvSpPr>
        <p:spPr>
          <a:xfrm>
            <a:off x="2094414" y="306267"/>
            <a:ext cx="8501941" cy="1391904"/>
          </a:xfrm>
        </p:spPr>
        <p:txBody>
          <a:bodyPr/>
          <a:lstStyle/>
          <a:p>
            <a:pPr algn="ctr"/>
            <a:r>
              <a:rPr lang="it-IT" sz="3200" dirty="0">
                <a:solidFill>
                  <a:srgbClr val="8DC57F"/>
                </a:solidFill>
                <a:latin typeface="Helvetica" panose="020B0604020202020204" pitchFamily="34" charset="0"/>
                <a:cs typeface="Helvetica" panose="020B0604020202020204" pitchFamily="34" charset="0"/>
              </a:rPr>
              <a:t>PROGRAMMA REGIONALE FESR 2021 - 2027</a:t>
            </a:r>
          </a:p>
          <a:p>
            <a:pPr algn="ctr"/>
            <a:r>
              <a:rPr lang="it-IT" sz="2400" dirty="0">
                <a:latin typeface="Helvetica" panose="020B0604020202020204" pitchFamily="34" charset="0"/>
                <a:cs typeface="Helvetica" panose="020B0604020202020204" pitchFamily="34" charset="0"/>
              </a:rPr>
              <a:t>AZIONE 2.1.2</a:t>
            </a:r>
          </a:p>
        </p:txBody>
      </p:sp>
    </p:spTree>
    <p:extLst>
      <p:ext uri="{BB962C8B-B14F-4D97-AF65-F5344CB8AC3E}">
        <p14:creationId xmlns:p14="http://schemas.microsoft.com/office/powerpoint/2010/main" val="3563375049"/>
      </p:ext>
    </p:extLst>
  </p:cSld>
  <p:clrMapOvr>
    <a:masterClrMapping/>
  </p:clrMapOvr>
  <p:transition spd="med"/>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22</a:t>
            </a:fld>
            <a:endParaRPr lang="it-IT"/>
          </a:p>
        </p:txBody>
      </p:sp>
      <p:sp>
        <p:nvSpPr>
          <p:cNvPr id="8" name="Segnaposto testo 4">
            <a:extLst>
              <a:ext uri="{FF2B5EF4-FFF2-40B4-BE49-F238E27FC236}">
                <a16:creationId xmlns:a16="http://schemas.microsoft.com/office/drawing/2014/main" id="{B075B0B6-624F-4A52-A6BC-7BE41BD9931E}"/>
              </a:ext>
            </a:extLst>
          </p:cNvPr>
          <p:cNvSpPr>
            <a:spLocks noGrp="1"/>
          </p:cNvSpPr>
          <p:nvPr>
            <p:ph type="body" sz="quarter" idx="23"/>
          </p:nvPr>
        </p:nvSpPr>
        <p:spPr>
          <a:xfrm>
            <a:off x="799011" y="1727085"/>
            <a:ext cx="10593978" cy="4343400"/>
          </a:xfrm>
        </p:spPr>
        <p:txBody>
          <a:bodyPr/>
          <a:lstStyle/>
          <a:p>
            <a:pPr marL="0" indent="0">
              <a:buNone/>
            </a:pPr>
            <a:r>
              <a:rPr lang="it-IT" kern="1200" dirty="0">
                <a:solidFill>
                  <a:srgbClr val="154194"/>
                </a:solidFill>
                <a:latin typeface="Helvetica" panose="020B0604020202020204" pitchFamily="34" charset="0"/>
                <a:ea typeface="+mn-ea"/>
                <a:cs typeface="Helvetica" panose="020B0604020202020204" pitchFamily="34" charset="0"/>
              </a:rPr>
              <a:t>La </a:t>
            </a:r>
            <a:r>
              <a:rPr lang="it-IT" b="1" kern="1200" dirty="0">
                <a:solidFill>
                  <a:schemeClr val="accent5"/>
                </a:solidFill>
                <a:latin typeface="Helvetica" panose="020B0604020202020204" pitchFamily="34" charset="0"/>
                <a:ea typeface="+mn-ea"/>
                <a:cs typeface="Helvetica" panose="020B0604020202020204" pitchFamily="34" charset="0"/>
              </a:rPr>
              <a:t>diagnosi energetica </a:t>
            </a:r>
            <a:r>
              <a:rPr lang="it-IT" kern="1200" dirty="0">
                <a:solidFill>
                  <a:srgbClr val="154194"/>
                </a:solidFill>
                <a:latin typeface="Helvetica" panose="020B0604020202020204" pitchFamily="34" charset="0"/>
                <a:ea typeface="+mn-ea"/>
                <a:cs typeface="Helvetica" panose="020B0604020202020204" pitchFamily="34" charset="0"/>
              </a:rPr>
              <a:t>costituisce il </a:t>
            </a:r>
            <a:r>
              <a:rPr lang="it-IT" b="1" kern="1200" dirty="0">
                <a:solidFill>
                  <a:srgbClr val="8DC57F"/>
                </a:solidFill>
                <a:latin typeface="Helvetica" panose="020B0604020202020204" pitchFamily="34" charset="0"/>
                <a:ea typeface="+mn-ea"/>
                <a:cs typeface="Helvetica" panose="020B0604020202020204" pitchFamily="34" charset="0"/>
              </a:rPr>
              <a:t>documento “core” </a:t>
            </a:r>
            <a:r>
              <a:rPr lang="it-IT" kern="1200" dirty="0">
                <a:solidFill>
                  <a:srgbClr val="154194"/>
                </a:solidFill>
                <a:latin typeface="Helvetica" panose="020B0604020202020204" pitchFamily="34" charset="0"/>
                <a:ea typeface="+mn-ea"/>
                <a:cs typeface="Helvetica" panose="020B0604020202020204" pitchFamily="34" charset="0"/>
              </a:rPr>
              <a:t>della domanda ed esplicita nel dettaglio le anticipazioni esposte nella relazione tecnica illustrativa.</a:t>
            </a:r>
          </a:p>
          <a:p>
            <a:pPr marL="0" indent="0">
              <a:buNone/>
            </a:pPr>
            <a:r>
              <a:rPr lang="it-IT" kern="1200" dirty="0">
                <a:solidFill>
                  <a:srgbClr val="154194"/>
                </a:solidFill>
                <a:latin typeface="Helvetica" panose="020B0604020202020204" pitchFamily="34" charset="0"/>
                <a:ea typeface="+mn-ea"/>
                <a:cs typeface="Helvetica" panose="020B0604020202020204" pitchFamily="34" charset="0"/>
              </a:rPr>
              <a:t>Essa </a:t>
            </a:r>
            <a:r>
              <a:rPr lang="it-IT" b="1" kern="1200" dirty="0">
                <a:solidFill>
                  <a:schemeClr val="accent5"/>
                </a:solidFill>
                <a:latin typeface="Helvetica" panose="020B0604020202020204" pitchFamily="34" charset="0"/>
                <a:ea typeface="+mn-ea"/>
                <a:cs typeface="Helvetica" panose="020B0604020202020204" pitchFamily="34" charset="0"/>
              </a:rPr>
              <a:t>deve definire lo stato energetico di riferimento </a:t>
            </a:r>
            <a:r>
              <a:rPr lang="it-IT" kern="1200" dirty="0">
                <a:solidFill>
                  <a:srgbClr val="154194"/>
                </a:solidFill>
                <a:latin typeface="Helvetica" panose="020B0604020202020204" pitchFamily="34" charset="0"/>
                <a:ea typeface="+mn-ea"/>
                <a:cs typeface="Helvetica" panose="020B0604020202020204" pitchFamily="34" charset="0"/>
              </a:rPr>
              <a:t>ricorrendo a bollette di fornitura dei vettori energetici oppure a misure in campo nel caso in cui il periodo temporale a cui si riferiscono sia limitato oppure non completamente rappresentativo dello stato di fatto.</a:t>
            </a:r>
          </a:p>
          <a:p>
            <a:pPr marL="0" indent="0">
              <a:buNone/>
            </a:pPr>
            <a:r>
              <a:rPr lang="it-IT" kern="1200" dirty="0">
                <a:solidFill>
                  <a:srgbClr val="154194"/>
                </a:solidFill>
                <a:latin typeface="Helvetica" panose="020B0604020202020204" pitchFamily="34" charset="0"/>
                <a:ea typeface="+mn-ea"/>
                <a:cs typeface="Helvetica" panose="020B0604020202020204" pitchFamily="34" charset="0"/>
              </a:rPr>
              <a:t>Successivamente </a:t>
            </a:r>
            <a:r>
              <a:rPr lang="it-IT" b="1" kern="1200" dirty="0">
                <a:solidFill>
                  <a:schemeClr val="accent5"/>
                </a:solidFill>
                <a:latin typeface="Helvetica" panose="020B0604020202020204" pitchFamily="34" charset="0"/>
                <a:ea typeface="+mn-ea"/>
                <a:cs typeface="Helvetica" panose="020B0604020202020204" pitchFamily="34" charset="0"/>
              </a:rPr>
              <a:t>dovrà fornire una disaggregazione dei consumi</a:t>
            </a:r>
            <a:r>
              <a:rPr lang="it-IT" kern="1200" dirty="0">
                <a:solidFill>
                  <a:srgbClr val="154194"/>
                </a:solidFill>
                <a:latin typeface="Helvetica" panose="020B0604020202020204" pitchFamily="34" charset="0"/>
                <a:ea typeface="+mn-ea"/>
                <a:cs typeface="Helvetica" panose="020B0604020202020204" pitchFamily="34" charset="0"/>
              </a:rPr>
              <a:t> dell’impresa (ad es., climatizzazione, illuminazione, attività di processo, uffici) al fine di individuare il settore su cui intervenire e l’incidenza percentuale dell’eventuale azione di miglioramento energetico.</a:t>
            </a:r>
          </a:p>
          <a:p>
            <a:pPr marL="0" indent="0">
              <a:buNone/>
            </a:pPr>
            <a:r>
              <a:rPr lang="it-IT" kern="1200" dirty="0">
                <a:solidFill>
                  <a:srgbClr val="154194"/>
                </a:solidFill>
                <a:latin typeface="Helvetica" panose="020B0604020202020204" pitchFamily="34" charset="0"/>
                <a:ea typeface="+mn-ea"/>
                <a:cs typeface="Helvetica" panose="020B0604020202020204" pitchFamily="34" charset="0"/>
              </a:rPr>
              <a:t>Si procede alla </a:t>
            </a:r>
            <a:r>
              <a:rPr lang="it-IT" b="1" kern="1200" dirty="0">
                <a:solidFill>
                  <a:schemeClr val="accent5"/>
                </a:solidFill>
                <a:latin typeface="Helvetica" panose="020B0604020202020204" pitchFamily="34" charset="0"/>
                <a:ea typeface="+mn-ea"/>
                <a:cs typeface="Helvetica" panose="020B0604020202020204" pitchFamily="34" charset="0"/>
              </a:rPr>
              <a:t>costruzione del modello</a:t>
            </a:r>
            <a:r>
              <a:rPr lang="it-IT" kern="1200" dirty="0">
                <a:solidFill>
                  <a:srgbClr val="154194"/>
                </a:solidFill>
                <a:latin typeface="Helvetica" panose="020B0604020202020204" pitchFamily="34" charset="0"/>
                <a:ea typeface="+mn-ea"/>
                <a:cs typeface="Helvetica" panose="020B0604020202020204" pitchFamily="34" charset="0"/>
              </a:rPr>
              <a:t>, ad es., in funzione del regime di funzionamento degli impianti o del macchinario che si intenda efficientare. La valutazione necessita del coordinamento  con il referente tecnico designato dall’impresa che conosce il pregresso dell’installazione, il volume prodotto, la qualità di lavorazione, i tempi e le fasi critiche di un processo.</a:t>
            </a:r>
          </a:p>
        </p:txBody>
      </p:sp>
      <p:sp>
        <p:nvSpPr>
          <p:cNvPr id="10" name="Rettangolo 9"/>
          <p:cNvSpPr/>
          <p:nvPr/>
        </p:nvSpPr>
        <p:spPr>
          <a:xfrm>
            <a:off x="8255725" y="3257014"/>
            <a:ext cx="3579223" cy="461665"/>
          </a:xfrm>
          <a:prstGeom prst="rect">
            <a:avLst/>
          </a:prstGeom>
        </p:spPr>
        <p:txBody>
          <a:bodyPr wrap="square">
            <a:spAutoFit/>
          </a:bodyPr>
          <a:lstStyle/>
          <a:p>
            <a:pPr algn="l"/>
            <a:r>
              <a:rPr lang="it-IT" sz="2400" b="0" dirty="0">
                <a:solidFill>
                  <a:srgbClr val="3C3C3C"/>
                </a:solidFill>
                <a:latin typeface="+mn-lt"/>
              </a:rPr>
              <a:t>.</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2" name="Segnaposto testo 1">
            <a:extLst>
              <a:ext uri="{FF2B5EF4-FFF2-40B4-BE49-F238E27FC236}">
                <a16:creationId xmlns:a16="http://schemas.microsoft.com/office/drawing/2014/main" id="{D3D0B9EE-602E-961D-5D15-864A02D24458}"/>
              </a:ext>
            </a:extLst>
          </p:cNvPr>
          <p:cNvSpPr>
            <a:spLocks noGrp="1"/>
          </p:cNvSpPr>
          <p:nvPr>
            <p:ph type="body" sz="quarter" idx="21"/>
          </p:nvPr>
        </p:nvSpPr>
        <p:spPr>
          <a:xfrm>
            <a:off x="2094414" y="306267"/>
            <a:ext cx="8501941" cy="1391904"/>
          </a:xfrm>
        </p:spPr>
        <p:txBody>
          <a:bodyPr/>
          <a:lstStyle/>
          <a:p>
            <a:pPr algn="ctr"/>
            <a:r>
              <a:rPr lang="it-IT" sz="3200" dirty="0">
                <a:solidFill>
                  <a:srgbClr val="8DC57F"/>
                </a:solidFill>
                <a:latin typeface="Helvetica" panose="020B0604020202020204" pitchFamily="34" charset="0"/>
                <a:cs typeface="Helvetica" panose="020B0604020202020204" pitchFamily="34" charset="0"/>
              </a:rPr>
              <a:t>PROGRAMMA REGIONALE FESR 2021 - 2027</a:t>
            </a:r>
          </a:p>
          <a:p>
            <a:pPr algn="ctr"/>
            <a:r>
              <a:rPr lang="it-IT" sz="2400" dirty="0">
                <a:latin typeface="Helvetica" panose="020B0604020202020204" pitchFamily="34" charset="0"/>
                <a:cs typeface="Helvetica" panose="020B0604020202020204" pitchFamily="34" charset="0"/>
              </a:rPr>
              <a:t>AZIONE 2.1.2</a:t>
            </a:r>
          </a:p>
        </p:txBody>
      </p:sp>
    </p:spTree>
    <p:extLst>
      <p:ext uri="{BB962C8B-B14F-4D97-AF65-F5344CB8AC3E}">
        <p14:creationId xmlns:p14="http://schemas.microsoft.com/office/powerpoint/2010/main" val="3563375049"/>
      </p:ext>
    </p:extLst>
  </p:cSld>
  <p:clrMapOvr>
    <a:masterClrMapping/>
  </p:clrMapOvr>
  <p:transition spd="med"/>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23</a:t>
            </a:fld>
            <a:endParaRPr lang="it-IT"/>
          </a:p>
        </p:txBody>
      </p:sp>
      <p:sp>
        <p:nvSpPr>
          <p:cNvPr id="8" name="Segnaposto testo 4">
            <a:extLst>
              <a:ext uri="{FF2B5EF4-FFF2-40B4-BE49-F238E27FC236}">
                <a16:creationId xmlns:a16="http://schemas.microsoft.com/office/drawing/2014/main" id="{B075B0B6-624F-4A52-A6BC-7BE41BD9931E}"/>
              </a:ext>
            </a:extLst>
          </p:cNvPr>
          <p:cNvSpPr>
            <a:spLocks noGrp="1"/>
          </p:cNvSpPr>
          <p:nvPr>
            <p:ph type="body" sz="quarter" idx="23"/>
          </p:nvPr>
        </p:nvSpPr>
        <p:spPr>
          <a:xfrm>
            <a:off x="799011" y="1950720"/>
            <a:ext cx="10593978" cy="3300548"/>
          </a:xfrm>
        </p:spPr>
        <p:txBody>
          <a:bodyPr/>
          <a:lstStyle/>
          <a:p>
            <a:pPr marL="0" indent="0">
              <a:buNone/>
            </a:pPr>
            <a:r>
              <a:rPr lang="it-IT" kern="1200" dirty="0">
                <a:solidFill>
                  <a:srgbClr val="154194"/>
                </a:solidFill>
                <a:latin typeface="Helvetica" panose="020B0604020202020204" pitchFamily="34" charset="0"/>
                <a:ea typeface="+mn-ea"/>
                <a:cs typeface="Helvetica" panose="020B0604020202020204" pitchFamily="34" charset="0"/>
              </a:rPr>
              <a:t>Prima di procedere all’implementazione di eventuali azioni di efficientamento energetico, occorre </a:t>
            </a:r>
            <a:r>
              <a:rPr lang="it-IT" b="1" kern="1200" dirty="0">
                <a:solidFill>
                  <a:srgbClr val="8DC57F"/>
                </a:solidFill>
                <a:latin typeface="Helvetica" panose="020B0604020202020204" pitchFamily="34" charset="0"/>
                <a:ea typeface="+mn-ea"/>
                <a:cs typeface="Helvetica" panose="020B0604020202020204" pitchFamily="34" charset="0"/>
              </a:rPr>
              <a:t>verificare l’attendibilità ed affidabilità del modello</a:t>
            </a:r>
            <a:r>
              <a:rPr lang="it-IT" kern="1200" dirty="0">
                <a:solidFill>
                  <a:srgbClr val="154194"/>
                </a:solidFill>
                <a:latin typeface="Helvetica" panose="020B0604020202020204" pitchFamily="34" charset="0"/>
                <a:ea typeface="+mn-ea"/>
                <a:cs typeface="Helvetica" panose="020B0604020202020204" pitchFamily="34" charset="0"/>
              </a:rPr>
              <a:t>, vale a dire la </a:t>
            </a:r>
            <a:r>
              <a:rPr lang="it-IT" b="1" kern="1200" dirty="0">
                <a:solidFill>
                  <a:schemeClr val="accent5"/>
                </a:solidFill>
                <a:latin typeface="Helvetica" panose="020B0604020202020204" pitchFamily="34" charset="0"/>
                <a:ea typeface="+mn-ea"/>
                <a:cs typeface="Helvetica" panose="020B0604020202020204" pitchFamily="34" charset="0"/>
              </a:rPr>
              <a:t>congruità dell’indicatore energetico teorico scelto e calcolato dal modello con quello effettivo del processo/fabbricato</a:t>
            </a:r>
            <a:r>
              <a:rPr lang="it-IT" kern="1200" dirty="0">
                <a:solidFill>
                  <a:srgbClr val="154194"/>
                </a:solidFill>
                <a:latin typeface="Helvetica" panose="020B0604020202020204" pitchFamily="34" charset="0"/>
                <a:ea typeface="+mn-ea"/>
                <a:cs typeface="Helvetica" panose="020B0604020202020204" pitchFamily="34" charset="0"/>
              </a:rPr>
              <a:t>. </a:t>
            </a:r>
          </a:p>
          <a:p>
            <a:pPr marL="0" indent="0">
              <a:buNone/>
            </a:pPr>
            <a:r>
              <a:rPr lang="it-IT" kern="1200" dirty="0">
                <a:solidFill>
                  <a:srgbClr val="154194"/>
                </a:solidFill>
                <a:latin typeface="Helvetica" panose="020B0604020202020204" pitchFamily="34" charset="0"/>
                <a:ea typeface="+mn-ea"/>
                <a:cs typeface="Helvetica" panose="020B0604020202020204" pitchFamily="34" charset="0"/>
              </a:rPr>
              <a:t>Tale fase potrebbe comportare un affinamento delle ipotesi assunte preliminarmente per la disaggregazione dei consumi energetici e/o per il funzionamento degli impianti.</a:t>
            </a:r>
          </a:p>
          <a:p>
            <a:pPr marL="0" indent="0">
              <a:buNone/>
            </a:pPr>
            <a:r>
              <a:rPr lang="it-IT" kern="1200" dirty="0">
                <a:solidFill>
                  <a:srgbClr val="154194"/>
                </a:solidFill>
                <a:latin typeface="Helvetica" panose="020B0604020202020204" pitchFamily="34" charset="0"/>
                <a:ea typeface="+mn-ea"/>
                <a:cs typeface="Helvetica" panose="020B0604020202020204" pitchFamily="34" charset="0"/>
              </a:rPr>
              <a:t>Calibrato il modello, si procede alla simulazione degli interventi di miglioramento ipotizzati.</a:t>
            </a:r>
          </a:p>
          <a:p>
            <a:pPr marL="0" indent="0">
              <a:buNone/>
            </a:pPr>
            <a:r>
              <a:rPr lang="it-IT" kern="1200" dirty="0">
                <a:solidFill>
                  <a:srgbClr val="154194"/>
                </a:solidFill>
                <a:latin typeface="Helvetica" panose="020B0604020202020204" pitchFamily="34" charset="0"/>
                <a:ea typeface="+mn-ea"/>
                <a:cs typeface="Helvetica" panose="020B0604020202020204" pitchFamily="34" charset="0"/>
              </a:rPr>
              <a:t>Per ciascuno di essi sarà costruito uno </a:t>
            </a:r>
            <a:r>
              <a:rPr lang="it-IT" b="1" kern="1200" dirty="0">
                <a:solidFill>
                  <a:srgbClr val="8DC57F"/>
                </a:solidFill>
                <a:latin typeface="Helvetica" panose="020B0604020202020204" pitchFamily="34" charset="0"/>
                <a:ea typeface="+mn-ea"/>
                <a:cs typeface="Helvetica" panose="020B0604020202020204" pitchFamily="34" charset="0"/>
              </a:rPr>
              <a:t>scenario caratterizzato da benefici energetici</a:t>
            </a:r>
            <a:r>
              <a:rPr lang="it-IT" kern="1200" dirty="0">
                <a:solidFill>
                  <a:srgbClr val="154194"/>
                </a:solidFill>
                <a:latin typeface="Helvetica" panose="020B0604020202020204" pitchFamily="34" charset="0"/>
                <a:ea typeface="+mn-ea"/>
                <a:cs typeface="Helvetica" panose="020B0604020202020204" pitchFamily="34" charset="0"/>
              </a:rPr>
              <a:t>, </a:t>
            </a:r>
            <a:r>
              <a:rPr lang="it-IT" b="1" kern="1200" dirty="0">
                <a:solidFill>
                  <a:srgbClr val="8DC57F"/>
                </a:solidFill>
                <a:latin typeface="Helvetica" panose="020B0604020202020204" pitchFamily="34" charset="0"/>
                <a:ea typeface="+mn-ea"/>
                <a:cs typeface="Helvetica" panose="020B0604020202020204" pitchFamily="34" charset="0"/>
              </a:rPr>
              <a:t>ambientali </a:t>
            </a:r>
            <a:r>
              <a:rPr lang="it-IT" kern="1200" dirty="0">
                <a:solidFill>
                  <a:srgbClr val="154194"/>
                </a:solidFill>
                <a:latin typeface="Helvetica" panose="020B0604020202020204" pitchFamily="34" charset="0"/>
                <a:ea typeface="+mn-ea"/>
                <a:cs typeface="Helvetica" panose="020B0604020202020204" pitchFamily="34" charset="0"/>
              </a:rPr>
              <a:t>oltre che da </a:t>
            </a:r>
            <a:r>
              <a:rPr lang="it-IT" b="1" kern="1200" dirty="0">
                <a:solidFill>
                  <a:srgbClr val="8DC57F"/>
                </a:solidFill>
                <a:latin typeface="Helvetica" panose="020B0604020202020204" pitchFamily="34" charset="0"/>
                <a:ea typeface="+mn-ea"/>
                <a:cs typeface="Helvetica" panose="020B0604020202020204" pitchFamily="34" charset="0"/>
              </a:rPr>
              <a:t>tempi di ritorno ragionevolmente compatibili </a:t>
            </a:r>
            <a:r>
              <a:rPr lang="it-IT" kern="1200" dirty="0">
                <a:solidFill>
                  <a:srgbClr val="154194"/>
                </a:solidFill>
                <a:latin typeface="Helvetica" panose="020B0604020202020204" pitchFamily="34" charset="0"/>
                <a:ea typeface="+mn-ea"/>
                <a:cs typeface="Helvetica" panose="020B0604020202020204" pitchFamily="34" charset="0"/>
              </a:rPr>
              <a:t>con la vita utile del macchinario/processo.</a:t>
            </a:r>
          </a:p>
          <a:p>
            <a:pPr marL="0" indent="0">
              <a:buNone/>
            </a:pPr>
            <a:r>
              <a:rPr lang="it-IT" kern="1200" dirty="0">
                <a:solidFill>
                  <a:srgbClr val="154194"/>
                </a:solidFill>
                <a:latin typeface="Helvetica" panose="020B0604020202020204" pitchFamily="34" charset="0"/>
                <a:ea typeface="+mn-ea"/>
                <a:cs typeface="Helvetica" panose="020B0604020202020204" pitchFamily="34" charset="0"/>
              </a:rPr>
              <a:t>Nel caso in cui l’intervento migliorativo derivi dall’esecuzione di più azioni, dovrà essere presente uno scenario rappresentativo dell’interazione. </a:t>
            </a:r>
          </a:p>
          <a:p>
            <a:pPr>
              <a:buNone/>
            </a:pPr>
            <a:endParaRPr lang="it-IT" sz="2000" dirty="0"/>
          </a:p>
          <a:p>
            <a:pPr>
              <a:buNone/>
            </a:pPr>
            <a:endParaRPr lang="it-IT" sz="2000" dirty="0"/>
          </a:p>
        </p:txBody>
      </p:sp>
      <p:sp>
        <p:nvSpPr>
          <p:cNvPr id="10" name="Rettangolo 9"/>
          <p:cNvSpPr/>
          <p:nvPr/>
        </p:nvSpPr>
        <p:spPr>
          <a:xfrm>
            <a:off x="8255725" y="3257014"/>
            <a:ext cx="3579223" cy="461665"/>
          </a:xfrm>
          <a:prstGeom prst="rect">
            <a:avLst/>
          </a:prstGeom>
        </p:spPr>
        <p:txBody>
          <a:bodyPr wrap="square">
            <a:spAutoFit/>
          </a:bodyPr>
          <a:lstStyle/>
          <a:p>
            <a:pPr algn="l"/>
            <a:r>
              <a:rPr lang="it-IT" sz="2400" b="0" dirty="0">
                <a:solidFill>
                  <a:srgbClr val="3C3C3C"/>
                </a:solidFill>
                <a:latin typeface="+mn-lt"/>
              </a:rPr>
              <a:t>.</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2" name="Segnaposto testo 1">
            <a:extLst>
              <a:ext uri="{FF2B5EF4-FFF2-40B4-BE49-F238E27FC236}">
                <a16:creationId xmlns:a16="http://schemas.microsoft.com/office/drawing/2014/main" id="{70A06AAE-9F28-9E79-0DF7-B2145D798735}"/>
              </a:ext>
            </a:extLst>
          </p:cNvPr>
          <p:cNvSpPr>
            <a:spLocks noGrp="1"/>
          </p:cNvSpPr>
          <p:nvPr>
            <p:ph type="body" sz="quarter" idx="21"/>
          </p:nvPr>
        </p:nvSpPr>
        <p:spPr>
          <a:xfrm>
            <a:off x="2094414" y="306267"/>
            <a:ext cx="8501941" cy="1391904"/>
          </a:xfrm>
        </p:spPr>
        <p:txBody>
          <a:bodyPr/>
          <a:lstStyle/>
          <a:p>
            <a:pPr algn="ctr"/>
            <a:r>
              <a:rPr lang="it-IT" sz="3200" dirty="0">
                <a:solidFill>
                  <a:srgbClr val="8DC57F"/>
                </a:solidFill>
                <a:latin typeface="Helvetica" panose="020B0604020202020204" pitchFamily="34" charset="0"/>
                <a:cs typeface="Helvetica" panose="020B0604020202020204" pitchFamily="34" charset="0"/>
              </a:rPr>
              <a:t>PROGRAMMA REGIONALE FESR 2021 - 2027</a:t>
            </a:r>
          </a:p>
          <a:p>
            <a:pPr algn="ctr"/>
            <a:r>
              <a:rPr lang="it-IT" sz="2400" dirty="0">
                <a:latin typeface="Helvetica" panose="020B0604020202020204" pitchFamily="34" charset="0"/>
                <a:cs typeface="Helvetica" panose="020B0604020202020204" pitchFamily="34" charset="0"/>
              </a:rPr>
              <a:t>AZIONE 2.1.2</a:t>
            </a:r>
          </a:p>
        </p:txBody>
      </p:sp>
    </p:spTree>
    <p:extLst>
      <p:ext uri="{BB962C8B-B14F-4D97-AF65-F5344CB8AC3E}">
        <p14:creationId xmlns:p14="http://schemas.microsoft.com/office/powerpoint/2010/main" val="3563375049"/>
      </p:ext>
    </p:extLst>
  </p:cSld>
  <p:clrMapOvr>
    <a:masterClrMapping/>
  </p:clrMapOvr>
  <p:transition spd="med"/>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24</a:t>
            </a:fld>
            <a:endParaRPr lang="it-IT"/>
          </a:p>
        </p:txBody>
      </p:sp>
      <p:sp>
        <p:nvSpPr>
          <p:cNvPr id="8" name="Segnaposto testo 4">
            <a:extLst>
              <a:ext uri="{FF2B5EF4-FFF2-40B4-BE49-F238E27FC236}">
                <a16:creationId xmlns:a16="http://schemas.microsoft.com/office/drawing/2014/main" id="{B075B0B6-624F-4A52-A6BC-7BE41BD9931E}"/>
              </a:ext>
            </a:extLst>
          </p:cNvPr>
          <p:cNvSpPr>
            <a:spLocks noGrp="1"/>
          </p:cNvSpPr>
          <p:nvPr>
            <p:ph type="body" sz="quarter" idx="23"/>
          </p:nvPr>
        </p:nvSpPr>
        <p:spPr>
          <a:xfrm>
            <a:off x="862148" y="1535404"/>
            <a:ext cx="10593978" cy="4904585"/>
          </a:xfrm>
        </p:spPr>
        <p:txBody>
          <a:bodyPr/>
          <a:lstStyle/>
          <a:p>
            <a:pPr>
              <a:buNone/>
            </a:pPr>
            <a:endParaRPr lang="it-IT" sz="2000" dirty="0"/>
          </a:p>
          <a:p>
            <a:pPr>
              <a:buNone/>
            </a:pPr>
            <a:endParaRPr lang="it-IT" sz="2000" dirty="0"/>
          </a:p>
        </p:txBody>
      </p:sp>
      <p:sp>
        <p:nvSpPr>
          <p:cNvPr id="10" name="Rettangolo 9"/>
          <p:cNvSpPr/>
          <p:nvPr/>
        </p:nvSpPr>
        <p:spPr>
          <a:xfrm>
            <a:off x="8255725" y="3257014"/>
            <a:ext cx="3579223" cy="461665"/>
          </a:xfrm>
          <a:prstGeom prst="rect">
            <a:avLst/>
          </a:prstGeom>
        </p:spPr>
        <p:txBody>
          <a:bodyPr wrap="square">
            <a:spAutoFit/>
          </a:bodyPr>
          <a:lstStyle/>
          <a:p>
            <a:pPr algn="l"/>
            <a:r>
              <a:rPr lang="it-IT" sz="2400" b="0" dirty="0">
                <a:solidFill>
                  <a:srgbClr val="3C3C3C"/>
                </a:solidFill>
                <a:latin typeface="+mn-lt"/>
              </a:rPr>
              <a:t>.</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grpSp>
        <p:nvGrpSpPr>
          <p:cNvPr id="6" name="Gruppo 5">
            <a:extLst>
              <a:ext uri="{FF2B5EF4-FFF2-40B4-BE49-F238E27FC236}">
                <a16:creationId xmlns:a16="http://schemas.microsoft.com/office/drawing/2014/main" id="{5BAF7F8D-6C6D-20CB-D6F2-B9A6062CC476}"/>
              </a:ext>
            </a:extLst>
          </p:cNvPr>
          <p:cNvGrpSpPr/>
          <p:nvPr/>
        </p:nvGrpSpPr>
        <p:grpSpPr>
          <a:xfrm>
            <a:off x="253965" y="1636827"/>
            <a:ext cx="11810343" cy="4646023"/>
            <a:chOff x="389257" y="1933303"/>
            <a:chExt cx="11705010" cy="4558937"/>
          </a:xfrm>
        </p:grpSpPr>
        <p:pic>
          <p:nvPicPr>
            <p:cNvPr id="3074" name="Picture 2"/>
            <p:cNvPicPr>
              <a:picLocks noChangeAspect="1" noChangeArrowheads="1"/>
            </p:cNvPicPr>
            <p:nvPr/>
          </p:nvPicPr>
          <p:blipFill>
            <a:blip r:embed="rId2" cstate="print"/>
            <a:srcRect t="5340" b="7685"/>
            <a:stretch>
              <a:fillRect/>
            </a:stretch>
          </p:blipFill>
          <p:spPr bwMode="auto">
            <a:xfrm>
              <a:off x="441507" y="1933303"/>
              <a:ext cx="6600829" cy="1489166"/>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cstate="print"/>
            <a:srcRect t="5748" b="6841"/>
            <a:stretch>
              <a:fillRect/>
            </a:stretch>
          </p:blipFill>
          <p:spPr bwMode="auto">
            <a:xfrm>
              <a:off x="441507" y="3474720"/>
              <a:ext cx="6625498" cy="1502228"/>
            </a:xfrm>
            <a:prstGeom prst="rect">
              <a:avLst/>
            </a:prstGeom>
            <a:noFill/>
            <a:ln w="9525">
              <a:noFill/>
              <a:miter lim="800000"/>
              <a:headEnd/>
              <a:tailEnd/>
            </a:ln>
            <a:effectLst/>
          </p:spPr>
        </p:pic>
        <p:pic>
          <p:nvPicPr>
            <p:cNvPr id="3076" name="Picture 4"/>
            <p:cNvPicPr>
              <a:picLocks noChangeAspect="1" noChangeArrowheads="1"/>
            </p:cNvPicPr>
            <p:nvPr/>
          </p:nvPicPr>
          <p:blipFill>
            <a:blip r:embed="rId4" cstate="print"/>
            <a:srcRect t="6241" b="8859"/>
            <a:stretch>
              <a:fillRect/>
            </a:stretch>
          </p:blipFill>
          <p:spPr bwMode="auto">
            <a:xfrm>
              <a:off x="389257" y="4990011"/>
              <a:ext cx="6821442" cy="1502229"/>
            </a:xfrm>
            <a:prstGeom prst="rect">
              <a:avLst/>
            </a:prstGeom>
            <a:noFill/>
            <a:ln w="9525">
              <a:noFill/>
              <a:miter lim="800000"/>
              <a:headEnd/>
              <a:tailEnd/>
            </a:ln>
            <a:effectLst/>
          </p:spPr>
        </p:pic>
        <p:sp>
          <p:nvSpPr>
            <p:cNvPr id="11" name="CasellaDiTesto 10"/>
            <p:cNvSpPr txBox="1"/>
            <p:nvPr/>
          </p:nvSpPr>
          <p:spPr>
            <a:xfrm>
              <a:off x="6187049" y="2188797"/>
              <a:ext cx="5515147" cy="4630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sz="2400" b="0" dirty="0">
                  <a:solidFill>
                    <a:schemeClr val="accent5"/>
                  </a:solidFill>
                </a:rPr>
                <a:t>Re1 = F(input 1,1, input 2,1,.., input n,1)</a:t>
              </a:r>
              <a:r>
                <a:rPr lang="en-US" sz="2400" dirty="0">
                  <a:solidFill>
                    <a:schemeClr val="accent5"/>
                  </a:solidFill>
                </a:rPr>
                <a:t> </a:t>
              </a:r>
              <a:endParaRPr kumimoji="0" lang="it-IT" sz="2400" b="1" i="0" u="none" strike="noStrike" cap="none" spc="0" normalizeH="0" baseline="0" dirty="0">
                <a:ln>
                  <a:noFill/>
                </a:ln>
                <a:solidFill>
                  <a:schemeClr val="accent5"/>
                </a:solidFill>
                <a:effectLst/>
                <a:uFillTx/>
                <a:latin typeface="Helvetica Neue"/>
                <a:ea typeface="Helvetica Neue"/>
                <a:cs typeface="Helvetica Neue"/>
                <a:sym typeface="Helvetica Neue"/>
              </a:endParaRPr>
            </a:p>
          </p:txBody>
        </p:sp>
        <p:sp>
          <p:nvSpPr>
            <p:cNvPr id="12" name="CasellaDiTesto 11"/>
            <p:cNvSpPr txBox="1"/>
            <p:nvPr/>
          </p:nvSpPr>
          <p:spPr>
            <a:xfrm>
              <a:off x="6426555" y="3788634"/>
              <a:ext cx="5515147" cy="4630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sz="2400" b="0" dirty="0">
                  <a:solidFill>
                    <a:schemeClr val="accent5"/>
                  </a:solidFill>
                </a:rPr>
                <a:t>Re2 = F(input 2,1, input 2,2,.., input 2,n)</a:t>
              </a:r>
              <a:r>
                <a:rPr lang="en-US" sz="2400" dirty="0">
                  <a:solidFill>
                    <a:schemeClr val="accent5"/>
                  </a:solidFill>
                </a:rPr>
                <a:t> </a:t>
              </a:r>
              <a:endParaRPr kumimoji="0" lang="it-IT" sz="2400" b="1" i="0" u="none" strike="noStrike" cap="none" spc="0" normalizeH="0" baseline="0" dirty="0">
                <a:ln>
                  <a:noFill/>
                </a:ln>
                <a:solidFill>
                  <a:schemeClr val="accent5"/>
                </a:solidFill>
                <a:effectLst/>
                <a:uFillTx/>
                <a:latin typeface="Helvetica Neue"/>
                <a:ea typeface="Helvetica Neue"/>
                <a:cs typeface="Helvetica Neue"/>
                <a:sym typeface="Helvetica Neue"/>
              </a:endParaRPr>
            </a:p>
          </p:txBody>
        </p:sp>
        <p:sp>
          <p:nvSpPr>
            <p:cNvPr id="13" name="CasellaDiTesto 12"/>
            <p:cNvSpPr txBox="1"/>
            <p:nvPr/>
          </p:nvSpPr>
          <p:spPr>
            <a:xfrm>
              <a:off x="6579120" y="5252169"/>
              <a:ext cx="5515147" cy="46307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sz="2400" b="0" dirty="0">
                  <a:solidFill>
                    <a:schemeClr val="accent5"/>
                  </a:solidFill>
                </a:rPr>
                <a:t>Re3 = F(input 3,1, input 3,2,.., input 3,n)</a:t>
              </a:r>
              <a:r>
                <a:rPr lang="en-US" sz="2400" dirty="0">
                  <a:solidFill>
                    <a:schemeClr val="accent5"/>
                  </a:solidFill>
                </a:rPr>
                <a:t> </a:t>
              </a:r>
              <a:endParaRPr kumimoji="0" lang="it-IT" sz="2400" b="1" i="0" u="none" strike="noStrike" cap="none" spc="0" normalizeH="0" baseline="0" dirty="0">
                <a:ln>
                  <a:noFill/>
                </a:ln>
                <a:solidFill>
                  <a:schemeClr val="accent5"/>
                </a:solidFill>
                <a:effectLst/>
                <a:uFillTx/>
                <a:latin typeface="Helvetica Neue"/>
                <a:ea typeface="Helvetica Neue"/>
                <a:cs typeface="Helvetica Neue"/>
                <a:sym typeface="Helvetica Neue"/>
              </a:endParaRPr>
            </a:p>
          </p:txBody>
        </p:sp>
      </p:grpSp>
      <p:sp>
        <p:nvSpPr>
          <p:cNvPr id="14" name="CasellaDiTesto 13"/>
          <p:cNvSpPr txBox="1"/>
          <p:nvPr/>
        </p:nvSpPr>
        <p:spPr>
          <a:xfrm>
            <a:off x="225174" y="1257236"/>
            <a:ext cx="1273948"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1800" b="1" i="0" u="none" strike="noStrike" cap="none" spc="0" normalizeH="0" baseline="0" dirty="0">
                <a:ln>
                  <a:noFill/>
                </a:ln>
                <a:solidFill>
                  <a:schemeClr val="accent5"/>
                </a:solidFill>
                <a:effectLst/>
                <a:uFillTx/>
                <a:latin typeface="Helvetica Neue"/>
                <a:ea typeface="Helvetica Neue"/>
                <a:cs typeface="Helvetica Neue"/>
                <a:sym typeface="Helvetica Neue"/>
              </a:rPr>
              <a:t>Scenario</a:t>
            </a:r>
            <a:r>
              <a:rPr kumimoji="0" lang="it-IT" sz="1800" b="1" i="0" u="none" strike="noStrike" cap="none" spc="0" normalizeH="0" dirty="0">
                <a:ln>
                  <a:noFill/>
                </a:ln>
                <a:solidFill>
                  <a:schemeClr val="accent5"/>
                </a:solidFill>
                <a:effectLst/>
                <a:uFillTx/>
                <a:latin typeface="Helvetica Neue"/>
                <a:ea typeface="Helvetica Neue"/>
                <a:cs typeface="Helvetica Neue"/>
                <a:sym typeface="Helvetica Neue"/>
              </a:rPr>
              <a:t> 1</a:t>
            </a:r>
            <a:endParaRPr kumimoji="0" lang="it-IT" sz="1800" b="1" i="0" u="none" strike="noStrike" cap="none" spc="0" normalizeH="0" baseline="0" dirty="0">
              <a:ln>
                <a:noFill/>
              </a:ln>
              <a:solidFill>
                <a:schemeClr val="accent5"/>
              </a:solidFill>
              <a:effectLst/>
              <a:uFillTx/>
              <a:latin typeface="Helvetica Neue"/>
              <a:ea typeface="Helvetica Neue"/>
              <a:cs typeface="Helvetica Neue"/>
              <a:sym typeface="Helvetica Neue"/>
            </a:endParaRPr>
          </a:p>
        </p:txBody>
      </p:sp>
      <p:sp>
        <p:nvSpPr>
          <p:cNvPr id="15" name="CasellaDiTesto 14"/>
          <p:cNvSpPr txBox="1"/>
          <p:nvPr/>
        </p:nvSpPr>
        <p:spPr>
          <a:xfrm>
            <a:off x="229544" y="3194377"/>
            <a:ext cx="1269578"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1800" b="1" i="0" u="none" strike="noStrike" cap="none" spc="0" normalizeH="0" baseline="0" dirty="0">
                <a:ln>
                  <a:noFill/>
                </a:ln>
                <a:solidFill>
                  <a:schemeClr val="accent5"/>
                </a:solidFill>
                <a:effectLst/>
                <a:uFillTx/>
                <a:latin typeface="Helvetica Neue"/>
                <a:ea typeface="Helvetica Neue"/>
                <a:cs typeface="Helvetica Neue"/>
                <a:sym typeface="Helvetica Neue"/>
              </a:rPr>
              <a:t>Scenario</a:t>
            </a:r>
            <a:r>
              <a:rPr kumimoji="0" lang="it-IT" sz="1800" b="1" i="0" u="none" strike="noStrike" cap="none" spc="0" normalizeH="0" dirty="0">
                <a:ln>
                  <a:noFill/>
                </a:ln>
                <a:solidFill>
                  <a:schemeClr val="accent5"/>
                </a:solidFill>
                <a:effectLst/>
                <a:uFillTx/>
                <a:latin typeface="Helvetica Neue"/>
                <a:ea typeface="Helvetica Neue"/>
                <a:cs typeface="Helvetica Neue"/>
                <a:sym typeface="Helvetica Neue"/>
              </a:rPr>
              <a:t> 2</a:t>
            </a:r>
            <a:endParaRPr kumimoji="0" lang="it-IT" sz="1800" b="1" i="0" u="none" strike="noStrike" cap="none" spc="0" normalizeH="0" baseline="0" dirty="0">
              <a:ln>
                <a:noFill/>
              </a:ln>
              <a:solidFill>
                <a:schemeClr val="accent5"/>
              </a:solidFill>
              <a:effectLst/>
              <a:uFillTx/>
              <a:latin typeface="Helvetica Neue"/>
              <a:ea typeface="Helvetica Neue"/>
              <a:cs typeface="Helvetica Neue"/>
              <a:sym typeface="Helvetica Neue"/>
            </a:endParaRPr>
          </a:p>
        </p:txBody>
      </p:sp>
      <p:sp>
        <p:nvSpPr>
          <p:cNvPr id="17" name="CasellaDiTesto 16"/>
          <p:cNvSpPr txBox="1"/>
          <p:nvPr/>
        </p:nvSpPr>
        <p:spPr>
          <a:xfrm>
            <a:off x="152140" y="4711989"/>
            <a:ext cx="1269578"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1800" b="1" i="0" u="none" strike="noStrike" cap="none" spc="0" normalizeH="0" baseline="0" dirty="0">
                <a:ln>
                  <a:noFill/>
                </a:ln>
                <a:solidFill>
                  <a:schemeClr val="accent5"/>
                </a:solidFill>
                <a:effectLst/>
                <a:uFillTx/>
                <a:latin typeface="Helvetica Neue"/>
                <a:ea typeface="Helvetica Neue"/>
                <a:cs typeface="Helvetica Neue"/>
                <a:sym typeface="Helvetica Neue"/>
              </a:rPr>
              <a:t>Scenario</a:t>
            </a:r>
            <a:r>
              <a:rPr kumimoji="0" lang="it-IT" sz="1800" b="1" i="0" u="none" strike="noStrike" cap="none" spc="0" normalizeH="0" dirty="0">
                <a:ln>
                  <a:noFill/>
                </a:ln>
                <a:solidFill>
                  <a:schemeClr val="accent5"/>
                </a:solidFill>
                <a:effectLst/>
                <a:uFillTx/>
                <a:latin typeface="Helvetica Neue"/>
                <a:ea typeface="Helvetica Neue"/>
                <a:cs typeface="Helvetica Neue"/>
                <a:sym typeface="Helvetica Neue"/>
              </a:rPr>
              <a:t> 3</a:t>
            </a:r>
            <a:endParaRPr kumimoji="0" lang="it-IT" sz="1800" b="1" i="0" u="none" strike="noStrike" cap="none" spc="0" normalizeH="0" baseline="0" dirty="0">
              <a:ln>
                <a:noFill/>
              </a:ln>
              <a:solidFill>
                <a:schemeClr val="accent5"/>
              </a:solidFill>
              <a:effectLst/>
              <a:uFillTx/>
              <a:latin typeface="Helvetica Neue"/>
              <a:ea typeface="Helvetica Neue"/>
              <a:cs typeface="Helvetica Neue"/>
              <a:sym typeface="Helvetica Neue"/>
            </a:endParaRPr>
          </a:p>
        </p:txBody>
      </p:sp>
      <p:sp>
        <p:nvSpPr>
          <p:cNvPr id="2" name="Segnaposto testo 1">
            <a:extLst>
              <a:ext uri="{FF2B5EF4-FFF2-40B4-BE49-F238E27FC236}">
                <a16:creationId xmlns:a16="http://schemas.microsoft.com/office/drawing/2014/main" id="{97BD09FE-800F-F8C4-F9FC-0709EE97F17F}"/>
              </a:ext>
            </a:extLst>
          </p:cNvPr>
          <p:cNvSpPr>
            <a:spLocks noGrp="1"/>
          </p:cNvSpPr>
          <p:nvPr>
            <p:ph type="body" sz="quarter" idx="21"/>
          </p:nvPr>
        </p:nvSpPr>
        <p:spPr>
          <a:xfrm>
            <a:off x="2094414" y="306267"/>
            <a:ext cx="8501941" cy="1391904"/>
          </a:xfrm>
        </p:spPr>
        <p:txBody>
          <a:bodyPr/>
          <a:lstStyle/>
          <a:p>
            <a:pPr algn="ctr"/>
            <a:r>
              <a:rPr lang="it-IT" sz="3200" dirty="0">
                <a:solidFill>
                  <a:srgbClr val="8DC57F"/>
                </a:solidFill>
                <a:latin typeface="Helvetica" panose="020B0604020202020204" pitchFamily="34" charset="0"/>
                <a:cs typeface="Helvetica" panose="020B0604020202020204" pitchFamily="34" charset="0"/>
              </a:rPr>
              <a:t>PROGRAMMA REGIONALE FESR 2021 - 2027</a:t>
            </a:r>
          </a:p>
          <a:p>
            <a:pPr algn="ctr"/>
            <a:r>
              <a:rPr lang="it-IT" sz="2400" dirty="0">
                <a:latin typeface="Helvetica" panose="020B0604020202020204" pitchFamily="34" charset="0"/>
                <a:cs typeface="Helvetica" panose="020B0604020202020204" pitchFamily="34" charset="0"/>
              </a:rPr>
              <a:t>AZIONE 2.1.2</a:t>
            </a:r>
          </a:p>
        </p:txBody>
      </p:sp>
    </p:spTree>
    <p:extLst>
      <p:ext uri="{BB962C8B-B14F-4D97-AF65-F5344CB8AC3E}">
        <p14:creationId xmlns:p14="http://schemas.microsoft.com/office/powerpoint/2010/main" val="3563375049"/>
      </p:ext>
    </p:extLst>
  </p:cSld>
  <p:clrMapOvr>
    <a:masterClrMapping/>
  </p:clrMapOvr>
  <p:transition spd="med"/>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25</a:t>
            </a:fld>
            <a:endParaRPr lang="it-IT"/>
          </a:p>
        </p:txBody>
      </p:sp>
      <p:sp>
        <p:nvSpPr>
          <p:cNvPr id="8" name="Segnaposto testo 4">
            <a:extLst>
              <a:ext uri="{FF2B5EF4-FFF2-40B4-BE49-F238E27FC236}">
                <a16:creationId xmlns:a16="http://schemas.microsoft.com/office/drawing/2014/main" id="{B075B0B6-624F-4A52-A6BC-7BE41BD9931E}"/>
              </a:ext>
            </a:extLst>
          </p:cNvPr>
          <p:cNvSpPr>
            <a:spLocks noGrp="1"/>
          </p:cNvSpPr>
          <p:nvPr>
            <p:ph type="body" sz="quarter" idx="23"/>
          </p:nvPr>
        </p:nvSpPr>
        <p:spPr>
          <a:xfrm>
            <a:off x="862148" y="1127362"/>
            <a:ext cx="10593978" cy="5312627"/>
          </a:xfrm>
        </p:spPr>
        <p:txBody>
          <a:bodyPr/>
          <a:lstStyle/>
          <a:p>
            <a:pPr>
              <a:buNone/>
            </a:pPr>
            <a:endParaRPr lang="it-IT" sz="2000" dirty="0"/>
          </a:p>
          <a:p>
            <a:pPr>
              <a:buNone/>
            </a:pPr>
            <a:endParaRPr lang="it-IT" sz="2000" dirty="0"/>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3074" name="Picture 2"/>
          <p:cNvPicPr>
            <a:picLocks noChangeAspect="1" noChangeArrowheads="1"/>
          </p:cNvPicPr>
          <p:nvPr/>
        </p:nvPicPr>
        <p:blipFill>
          <a:blip r:embed="rId2" cstate="print"/>
          <a:srcRect t="5340" b="7685"/>
          <a:stretch>
            <a:fillRect/>
          </a:stretch>
        </p:blipFill>
        <p:spPr bwMode="auto">
          <a:xfrm>
            <a:off x="441507" y="1933303"/>
            <a:ext cx="6600829" cy="1489166"/>
          </a:xfrm>
          <a:prstGeom prst="rect">
            <a:avLst/>
          </a:prstGeom>
          <a:noFill/>
          <a:ln w="9525">
            <a:noFill/>
            <a:miter lim="800000"/>
            <a:headEnd/>
            <a:tailEnd/>
          </a:ln>
          <a:effectLst/>
        </p:spPr>
      </p:pic>
      <p:pic>
        <p:nvPicPr>
          <p:cNvPr id="3075" name="Picture 3"/>
          <p:cNvPicPr>
            <a:picLocks noChangeAspect="1" noChangeArrowheads="1"/>
          </p:cNvPicPr>
          <p:nvPr/>
        </p:nvPicPr>
        <p:blipFill>
          <a:blip r:embed="rId3" cstate="print"/>
          <a:srcRect t="5748" b="6841"/>
          <a:stretch>
            <a:fillRect/>
          </a:stretch>
        </p:blipFill>
        <p:spPr bwMode="auto">
          <a:xfrm>
            <a:off x="441507" y="3474720"/>
            <a:ext cx="6625498" cy="1502228"/>
          </a:xfrm>
          <a:prstGeom prst="rect">
            <a:avLst/>
          </a:prstGeom>
          <a:noFill/>
          <a:ln w="9525">
            <a:noFill/>
            <a:miter lim="800000"/>
            <a:headEnd/>
            <a:tailEnd/>
          </a:ln>
          <a:effectLst/>
        </p:spPr>
      </p:pic>
      <p:pic>
        <p:nvPicPr>
          <p:cNvPr id="3076" name="Picture 4"/>
          <p:cNvPicPr>
            <a:picLocks noChangeAspect="1" noChangeArrowheads="1"/>
          </p:cNvPicPr>
          <p:nvPr/>
        </p:nvPicPr>
        <p:blipFill>
          <a:blip r:embed="rId4" cstate="print"/>
          <a:srcRect t="6241" b="8859"/>
          <a:stretch>
            <a:fillRect/>
          </a:stretch>
        </p:blipFill>
        <p:spPr bwMode="auto">
          <a:xfrm>
            <a:off x="389257" y="4990011"/>
            <a:ext cx="6821442" cy="1502229"/>
          </a:xfrm>
          <a:prstGeom prst="rect">
            <a:avLst/>
          </a:prstGeom>
          <a:noFill/>
          <a:ln w="9525">
            <a:noFill/>
            <a:miter lim="800000"/>
            <a:headEnd/>
            <a:tailEnd/>
          </a:ln>
          <a:effectLst/>
        </p:spPr>
      </p:pic>
      <p:sp>
        <p:nvSpPr>
          <p:cNvPr id="11" name="CasellaDiTesto 10"/>
          <p:cNvSpPr txBox="1"/>
          <p:nvPr/>
        </p:nvSpPr>
        <p:spPr>
          <a:xfrm>
            <a:off x="7304317" y="3608355"/>
            <a:ext cx="3940629" cy="84125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sz="2400" dirty="0" err="1">
                <a:solidFill>
                  <a:srgbClr val="8DC57F"/>
                </a:solidFill>
              </a:rPr>
              <a:t>Re_composto</a:t>
            </a:r>
            <a:r>
              <a:rPr lang="en-US" sz="2400" dirty="0">
                <a:solidFill>
                  <a:srgbClr val="8DC57F"/>
                </a:solidFill>
              </a:rPr>
              <a:t> = G(Re(</a:t>
            </a:r>
            <a:r>
              <a:rPr lang="en-US" sz="2400" dirty="0" err="1">
                <a:solidFill>
                  <a:srgbClr val="8DC57F"/>
                </a:solidFill>
              </a:rPr>
              <a:t>i</a:t>
            </a:r>
            <a:r>
              <a:rPr lang="en-US" sz="2400" dirty="0">
                <a:solidFill>
                  <a:srgbClr val="8DC57F"/>
                </a:solidFill>
              </a:rPr>
              <a:t>)) con I = 1,..n</a:t>
            </a:r>
            <a:endParaRPr kumimoji="0" lang="it-IT" sz="2400" i="0" u="none" strike="noStrike" cap="none" spc="0" normalizeH="0" baseline="0" dirty="0">
              <a:ln>
                <a:noFill/>
              </a:ln>
              <a:solidFill>
                <a:srgbClr val="8DC57F"/>
              </a:solidFill>
              <a:effectLst/>
              <a:uFillTx/>
              <a:latin typeface="Helvetica Neue"/>
              <a:ea typeface="Helvetica Neue"/>
              <a:cs typeface="Helvetica Neue"/>
              <a:sym typeface="Helvetica Neue"/>
            </a:endParaRPr>
          </a:p>
        </p:txBody>
      </p:sp>
      <p:sp>
        <p:nvSpPr>
          <p:cNvPr id="12" name="CasellaDiTesto 11"/>
          <p:cNvSpPr txBox="1"/>
          <p:nvPr/>
        </p:nvSpPr>
        <p:spPr>
          <a:xfrm>
            <a:off x="4820196" y="3136431"/>
            <a:ext cx="496388"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sz="2400" b="0" dirty="0">
                <a:solidFill>
                  <a:schemeClr val="accent5"/>
                </a:solidFill>
              </a:rPr>
              <a:t>U</a:t>
            </a:r>
            <a:endParaRPr kumimoji="0" lang="it-IT" sz="2400" b="1" i="0" u="none" strike="noStrike" cap="none" spc="0" normalizeH="0" baseline="0" dirty="0">
              <a:ln>
                <a:noFill/>
              </a:ln>
              <a:solidFill>
                <a:schemeClr val="accent5"/>
              </a:solidFill>
              <a:effectLst/>
              <a:uFillTx/>
              <a:latin typeface="Helvetica Neue"/>
              <a:ea typeface="Helvetica Neue"/>
              <a:cs typeface="Helvetica Neue"/>
              <a:sym typeface="Helvetica Neue"/>
            </a:endParaRPr>
          </a:p>
        </p:txBody>
      </p:sp>
      <p:sp>
        <p:nvSpPr>
          <p:cNvPr id="14" name="CasellaDiTesto 13"/>
          <p:cNvSpPr txBox="1"/>
          <p:nvPr/>
        </p:nvSpPr>
        <p:spPr>
          <a:xfrm>
            <a:off x="378823" y="1594560"/>
            <a:ext cx="1273948"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1800" b="1" i="0" u="none" strike="noStrike" cap="none" spc="0" normalizeH="0" baseline="0" dirty="0">
                <a:ln>
                  <a:noFill/>
                </a:ln>
                <a:solidFill>
                  <a:schemeClr val="accent5"/>
                </a:solidFill>
                <a:effectLst/>
                <a:uFillTx/>
                <a:latin typeface="Helvetica Neue"/>
                <a:ea typeface="Helvetica Neue"/>
                <a:cs typeface="Helvetica Neue"/>
                <a:sym typeface="Helvetica Neue"/>
              </a:rPr>
              <a:t>Scenario</a:t>
            </a:r>
            <a:r>
              <a:rPr kumimoji="0" lang="it-IT" sz="1800" b="1" i="0" u="none" strike="noStrike" cap="none" spc="0" normalizeH="0" dirty="0">
                <a:ln>
                  <a:noFill/>
                </a:ln>
                <a:solidFill>
                  <a:schemeClr val="accent5"/>
                </a:solidFill>
                <a:effectLst/>
                <a:uFillTx/>
                <a:latin typeface="Helvetica Neue"/>
                <a:ea typeface="Helvetica Neue"/>
                <a:cs typeface="Helvetica Neue"/>
                <a:sym typeface="Helvetica Neue"/>
              </a:rPr>
              <a:t> 1</a:t>
            </a:r>
            <a:endParaRPr kumimoji="0" lang="it-IT" sz="1800" b="1" i="0" u="none" strike="noStrike" cap="none" spc="0" normalizeH="0" baseline="0" dirty="0">
              <a:ln>
                <a:noFill/>
              </a:ln>
              <a:solidFill>
                <a:schemeClr val="accent5"/>
              </a:solidFill>
              <a:effectLst/>
              <a:uFillTx/>
              <a:latin typeface="Helvetica Neue"/>
              <a:ea typeface="Helvetica Neue"/>
              <a:cs typeface="Helvetica Neue"/>
              <a:sym typeface="Helvetica Neue"/>
            </a:endParaRPr>
          </a:p>
        </p:txBody>
      </p:sp>
      <p:sp>
        <p:nvSpPr>
          <p:cNvPr id="15" name="CasellaDiTesto 14"/>
          <p:cNvSpPr txBox="1"/>
          <p:nvPr/>
        </p:nvSpPr>
        <p:spPr>
          <a:xfrm>
            <a:off x="339650" y="3405942"/>
            <a:ext cx="1269578"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1800" b="1" i="0" u="none" strike="noStrike" cap="none" spc="0" normalizeH="0" baseline="0" dirty="0">
                <a:ln>
                  <a:noFill/>
                </a:ln>
                <a:solidFill>
                  <a:schemeClr val="accent5"/>
                </a:solidFill>
                <a:effectLst/>
                <a:uFillTx/>
                <a:latin typeface="Helvetica Neue"/>
                <a:ea typeface="Helvetica Neue"/>
                <a:cs typeface="Helvetica Neue"/>
                <a:sym typeface="Helvetica Neue"/>
              </a:rPr>
              <a:t>Scenario</a:t>
            </a:r>
            <a:r>
              <a:rPr kumimoji="0" lang="it-IT" sz="1800" b="1" i="0" u="none" strike="noStrike" cap="none" spc="0" normalizeH="0" dirty="0">
                <a:ln>
                  <a:noFill/>
                </a:ln>
                <a:solidFill>
                  <a:schemeClr val="accent5"/>
                </a:solidFill>
                <a:effectLst/>
                <a:uFillTx/>
                <a:latin typeface="Helvetica Neue"/>
                <a:ea typeface="Helvetica Neue"/>
                <a:cs typeface="Helvetica Neue"/>
                <a:sym typeface="Helvetica Neue"/>
              </a:rPr>
              <a:t> 2</a:t>
            </a:r>
            <a:endParaRPr kumimoji="0" lang="it-IT" sz="1800" b="1" i="0" u="none" strike="noStrike" cap="none" spc="0" normalizeH="0" baseline="0" dirty="0">
              <a:ln>
                <a:noFill/>
              </a:ln>
              <a:solidFill>
                <a:schemeClr val="accent5"/>
              </a:solidFill>
              <a:effectLst/>
              <a:uFillTx/>
              <a:latin typeface="Helvetica Neue"/>
              <a:ea typeface="Helvetica Neue"/>
              <a:cs typeface="Helvetica Neue"/>
              <a:sym typeface="Helvetica Neue"/>
            </a:endParaRPr>
          </a:p>
        </p:txBody>
      </p:sp>
      <p:sp>
        <p:nvSpPr>
          <p:cNvPr id="17" name="CasellaDiTesto 16"/>
          <p:cNvSpPr txBox="1"/>
          <p:nvPr/>
        </p:nvSpPr>
        <p:spPr>
          <a:xfrm>
            <a:off x="283044" y="4943005"/>
            <a:ext cx="1269578"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1800" b="1" i="0" u="none" strike="noStrike" cap="none" spc="0" normalizeH="0" baseline="0" dirty="0">
                <a:ln>
                  <a:noFill/>
                </a:ln>
                <a:solidFill>
                  <a:schemeClr val="accent5"/>
                </a:solidFill>
                <a:effectLst/>
                <a:uFillTx/>
                <a:latin typeface="Helvetica Neue"/>
                <a:ea typeface="Helvetica Neue"/>
                <a:cs typeface="Helvetica Neue"/>
                <a:sym typeface="Helvetica Neue"/>
              </a:rPr>
              <a:t>Scenario</a:t>
            </a:r>
            <a:r>
              <a:rPr kumimoji="0" lang="it-IT" sz="1800" b="1" i="0" u="none" strike="noStrike" cap="none" spc="0" normalizeH="0" dirty="0">
                <a:ln>
                  <a:noFill/>
                </a:ln>
                <a:solidFill>
                  <a:schemeClr val="accent5"/>
                </a:solidFill>
                <a:effectLst/>
                <a:uFillTx/>
                <a:latin typeface="Helvetica Neue"/>
                <a:ea typeface="Helvetica Neue"/>
                <a:cs typeface="Helvetica Neue"/>
                <a:sym typeface="Helvetica Neue"/>
              </a:rPr>
              <a:t> 3</a:t>
            </a:r>
            <a:endParaRPr kumimoji="0" lang="it-IT" sz="1800" b="1" i="0" u="none" strike="noStrike" cap="none" spc="0" normalizeH="0" baseline="0" dirty="0">
              <a:ln>
                <a:noFill/>
              </a:ln>
              <a:solidFill>
                <a:schemeClr val="accent5"/>
              </a:solidFill>
              <a:effectLst/>
              <a:uFillTx/>
              <a:latin typeface="Helvetica Neue"/>
              <a:ea typeface="Helvetica Neue"/>
              <a:cs typeface="Helvetica Neue"/>
              <a:sym typeface="Helvetica Neue"/>
            </a:endParaRPr>
          </a:p>
        </p:txBody>
      </p:sp>
      <p:sp>
        <p:nvSpPr>
          <p:cNvPr id="6" name="CasellaDiTesto 5">
            <a:extLst>
              <a:ext uri="{FF2B5EF4-FFF2-40B4-BE49-F238E27FC236}">
                <a16:creationId xmlns:a16="http://schemas.microsoft.com/office/drawing/2014/main" id="{E0FC14F0-8F43-3F22-B258-CEC4540ECAC9}"/>
              </a:ext>
            </a:extLst>
          </p:cNvPr>
          <p:cNvSpPr txBox="1"/>
          <p:nvPr/>
        </p:nvSpPr>
        <p:spPr>
          <a:xfrm>
            <a:off x="4820196" y="4655619"/>
            <a:ext cx="496388"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en-US" sz="2400" b="0" dirty="0">
                <a:solidFill>
                  <a:schemeClr val="accent5"/>
                </a:solidFill>
              </a:rPr>
              <a:t>U</a:t>
            </a:r>
            <a:endParaRPr kumimoji="0" lang="it-IT" sz="2400" b="1" i="0" u="none" strike="noStrike" cap="none" spc="0" normalizeH="0" baseline="0" dirty="0">
              <a:ln>
                <a:noFill/>
              </a:ln>
              <a:solidFill>
                <a:schemeClr val="accent5"/>
              </a:solidFill>
              <a:effectLst/>
              <a:uFillTx/>
              <a:latin typeface="Helvetica Neue"/>
              <a:ea typeface="Helvetica Neue"/>
              <a:cs typeface="Helvetica Neue"/>
              <a:sym typeface="Helvetica Neue"/>
            </a:endParaRPr>
          </a:p>
        </p:txBody>
      </p:sp>
      <p:sp>
        <p:nvSpPr>
          <p:cNvPr id="7" name="CasellaDiTesto 6">
            <a:extLst>
              <a:ext uri="{FF2B5EF4-FFF2-40B4-BE49-F238E27FC236}">
                <a16:creationId xmlns:a16="http://schemas.microsoft.com/office/drawing/2014/main" id="{4A61A932-A35A-6B02-3936-877A947EF257}"/>
              </a:ext>
            </a:extLst>
          </p:cNvPr>
          <p:cNvSpPr txBox="1"/>
          <p:nvPr/>
        </p:nvSpPr>
        <p:spPr>
          <a:xfrm>
            <a:off x="6775268" y="1760318"/>
            <a:ext cx="4794069" cy="1487587"/>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kumimoji="0" lang="en-US" sz="1800" b="0" i="0" u="none" strike="noStrike" cap="none" spc="0" normalizeH="0" baseline="0" dirty="0">
                <a:ln>
                  <a:noFill/>
                </a:ln>
                <a:solidFill>
                  <a:srgbClr val="245AA6"/>
                </a:solidFill>
                <a:effectLst/>
                <a:uFillTx/>
                <a:latin typeface="Helvetica Neue"/>
                <a:ea typeface="Helvetica Neue"/>
                <a:cs typeface="Helvetica Neue"/>
                <a:sym typeface="Helvetica Neue"/>
              </a:rPr>
              <a:t>Lo </a:t>
            </a:r>
            <a:r>
              <a:rPr lang="en-US" sz="1800" dirty="0">
                <a:solidFill>
                  <a:srgbClr val="245AA6"/>
                </a:solidFill>
              </a:rPr>
              <a:t>s</a:t>
            </a:r>
            <a:r>
              <a:rPr kumimoji="0" lang="en-US" sz="1800" i="0" u="none" strike="noStrike" cap="none" spc="0" normalizeH="0" baseline="0" dirty="0">
                <a:ln>
                  <a:noFill/>
                </a:ln>
                <a:solidFill>
                  <a:srgbClr val="245AA6"/>
                </a:solidFill>
                <a:effectLst/>
                <a:uFillTx/>
                <a:latin typeface="Helvetica Neue"/>
                <a:ea typeface="Helvetica Neue"/>
                <a:cs typeface="Helvetica Neue"/>
                <a:sym typeface="Helvetica Neue"/>
              </a:rPr>
              <a:t>cenario </a:t>
            </a:r>
            <a:r>
              <a:rPr kumimoji="0" lang="en-US" sz="1800" i="0" u="none" strike="noStrike" cap="none" spc="0" normalizeH="0" baseline="0" dirty="0" err="1">
                <a:ln>
                  <a:noFill/>
                </a:ln>
                <a:solidFill>
                  <a:srgbClr val="245AA6"/>
                </a:solidFill>
                <a:effectLst/>
                <a:uFillTx/>
                <a:latin typeface="Helvetica Neue"/>
                <a:ea typeface="Helvetica Neue"/>
                <a:cs typeface="Helvetica Neue"/>
                <a:sym typeface="Helvetica Neue"/>
              </a:rPr>
              <a:t>complessivo</a:t>
            </a:r>
            <a:r>
              <a:rPr kumimoji="0" lang="en-US" sz="1800" i="0" u="none" strike="noStrike" cap="none" spc="0" normalizeH="0" baseline="0" dirty="0">
                <a:ln>
                  <a:noFill/>
                </a:ln>
                <a:solidFill>
                  <a:srgbClr val="245AA6"/>
                </a:solidFill>
                <a:effectLst/>
                <a:uFillTx/>
                <a:latin typeface="Helvetica Neue"/>
                <a:ea typeface="Helvetica Neue"/>
                <a:cs typeface="Helvetica Neue"/>
                <a:sym typeface="Helvetica Neue"/>
              </a:rPr>
              <a:t> </a:t>
            </a:r>
            <a:r>
              <a:rPr kumimoji="0" lang="en-US" sz="1800" b="0" i="0" u="sng" strike="noStrike" cap="none" spc="0" normalizeH="0" baseline="0" dirty="0">
                <a:ln>
                  <a:noFill/>
                </a:ln>
                <a:solidFill>
                  <a:srgbClr val="245AA6"/>
                </a:solidFill>
                <a:effectLst/>
                <a:uFillTx/>
                <a:latin typeface="Helvetica Neue"/>
                <a:ea typeface="Helvetica Neue"/>
                <a:cs typeface="Helvetica Neue"/>
                <a:sym typeface="Helvetica Neue"/>
              </a:rPr>
              <a:t>NON</a:t>
            </a:r>
            <a:r>
              <a:rPr kumimoji="0" lang="en-US" sz="1800" b="0" i="0" u="none" strike="noStrike" cap="none" spc="0" normalizeH="0" baseline="0" dirty="0">
                <a:ln>
                  <a:noFill/>
                </a:ln>
                <a:solidFill>
                  <a:srgbClr val="245AA6"/>
                </a:solidFill>
                <a:effectLst/>
                <a:uFillTx/>
                <a:latin typeface="Helvetica Neue"/>
                <a:ea typeface="Helvetica Neue"/>
                <a:cs typeface="Helvetica Neue"/>
                <a:sym typeface="Helvetica Neue"/>
              </a:rPr>
              <a:t> è </a:t>
            </a:r>
            <a:r>
              <a:rPr kumimoji="0" lang="en-US" sz="1800" b="0" i="0" u="none" strike="noStrike" cap="none" spc="0" normalizeH="0" baseline="0" dirty="0" err="1">
                <a:ln>
                  <a:noFill/>
                </a:ln>
                <a:solidFill>
                  <a:srgbClr val="245AA6"/>
                </a:solidFill>
                <a:effectLst/>
                <a:uFillTx/>
                <a:latin typeface="Helvetica Neue"/>
                <a:ea typeface="Helvetica Neue"/>
                <a:cs typeface="Helvetica Neue"/>
                <a:sym typeface="Helvetica Neue"/>
              </a:rPr>
              <a:t>dato</a:t>
            </a:r>
            <a:r>
              <a:rPr kumimoji="0" lang="en-US" sz="1800" b="0" i="0" u="none" strike="noStrike" cap="none" spc="0" normalizeH="0" baseline="0" dirty="0">
                <a:ln>
                  <a:noFill/>
                </a:ln>
                <a:solidFill>
                  <a:srgbClr val="245AA6"/>
                </a:solidFill>
                <a:effectLst/>
                <a:uFillTx/>
                <a:latin typeface="Helvetica Neue"/>
                <a:ea typeface="Helvetica Neue"/>
                <a:cs typeface="Helvetica Neue"/>
                <a:sym typeface="Helvetica Neue"/>
              </a:rPr>
              <a:t> </a:t>
            </a:r>
            <a:r>
              <a:rPr kumimoji="0" lang="en-US" sz="1800" b="0" i="0" u="none" strike="noStrike" cap="none" spc="0" normalizeH="0" baseline="0" dirty="0" err="1">
                <a:ln>
                  <a:noFill/>
                </a:ln>
                <a:solidFill>
                  <a:srgbClr val="245AA6"/>
                </a:solidFill>
                <a:effectLst/>
                <a:uFillTx/>
                <a:latin typeface="Helvetica Neue"/>
                <a:ea typeface="Helvetica Neue"/>
                <a:cs typeface="Helvetica Neue"/>
                <a:sym typeface="Helvetica Neue"/>
              </a:rPr>
              <a:t>dalla</a:t>
            </a:r>
            <a:r>
              <a:rPr kumimoji="0" lang="en-US" sz="1800" b="0" i="0" u="none" strike="noStrike" cap="none" spc="0" normalizeH="0" baseline="0" dirty="0">
                <a:ln>
                  <a:noFill/>
                </a:ln>
                <a:solidFill>
                  <a:srgbClr val="245AA6"/>
                </a:solidFill>
                <a:effectLst/>
                <a:uFillTx/>
                <a:latin typeface="Helvetica Neue"/>
                <a:ea typeface="Helvetica Neue"/>
                <a:cs typeface="Helvetica Neue"/>
                <a:sym typeface="Helvetica Neue"/>
              </a:rPr>
              <a:t> somma </a:t>
            </a:r>
            <a:r>
              <a:rPr kumimoji="0" lang="en-US" sz="1800" b="0" i="0" u="none" strike="noStrike" cap="none" spc="0" normalizeH="0" baseline="0" dirty="0" err="1">
                <a:ln>
                  <a:noFill/>
                </a:ln>
                <a:solidFill>
                  <a:srgbClr val="245AA6"/>
                </a:solidFill>
                <a:effectLst/>
                <a:uFillTx/>
                <a:latin typeface="Helvetica Neue"/>
                <a:ea typeface="Helvetica Neue"/>
                <a:cs typeface="Helvetica Neue"/>
                <a:sym typeface="Helvetica Neue"/>
              </a:rPr>
              <a:t>algebrica</a:t>
            </a:r>
            <a:r>
              <a:rPr kumimoji="0" lang="en-US" sz="1800" b="0" i="0" u="none" strike="noStrike" cap="none" spc="0" normalizeH="0" baseline="0" dirty="0">
                <a:ln>
                  <a:noFill/>
                </a:ln>
                <a:solidFill>
                  <a:srgbClr val="245AA6"/>
                </a:solidFill>
                <a:effectLst/>
                <a:uFillTx/>
                <a:latin typeface="Helvetica Neue"/>
                <a:ea typeface="Helvetica Neue"/>
                <a:cs typeface="Helvetica Neue"/>
                <a:sym typeface="Helvetica Neue"/>
              </a:rPr>
              <a:t> </a:t>
            </a:r>
            <a:r>
              <a:rPr kumimoji="0" lang="en-US" sz="1800" b="0" i="0" u="none" strike="noStrike" cap="none" spc="0" normalizeH="0" baseline="0" dirty="0" err="1">
                <a:ln>
                  <a:noFill/>
                </a:ln>
                <a:solidFill>
                  <a:srgbClr val="245AA6"/>
                </a:solidFill>
                <a:effectLst/>
                <a:uFillTx/>
                <a:latin typeface="Helvetica Neue"/>
                <a:ea typeface="Helvetica Neue"/>
                <a:cs typeface="Helvetica Neue"/>
                <a:sym typeface="Helvetica Neue"/>
              </a:rPr>
              <a:t>dei</a:t>
            </a:r>
            <a:r>
              <a:rPr kumimoji="0" lang="en-US" sz="1800" b="0" i="0" u="none" strike="noStrike" cap="none" spc="0" normalizeH="0" baseline="0" dirty="0">
                <a:ln>
                  <a:noFill/>
                </a:ln>
                <a:solidFill>
                  <a:srgbClr val="245AA6"/>
                </a:solidFill>
                <a:effectLst/>
                <a:uFillTx/>
                <a:latin typeface="Helvetica Neue"/>
                <a:ea typeface="Helvetica Neue"/>
                <a:cs typeface="Helvetica Neue"/>
                <a:sym typeface="Helvetica Neue"/>
              </a:rPr>
              <a:t> </a:t>
            </a:r>
            <a:r>
              <a:rPr kumimoji="0" lang="en-US" sz="1800" b="0" i="0" u="none" strike="noStrike" cap="none" spc="0" normalizeH="0" baseline="0" dirty="0" err="1">
                <a:ln>
                  <a:noFill/>
                </a:ln>
                <a:solidFill>
                  <a:srgbClr val="245AA6"/>
                </a:solidFill>
                <a:effectLst/>
                <a:uFillTx/>
                <a:latin typeface="Helvetica Neue"/>
                <a:ea typeface="Helvetica Neue"/>
                <a:cs typeface="Helvetica Neue"/>
                <a:sym typeface="Helvetica Neue"/>
              </a:rPr>
              <a:t>singoli</a:t>
            </a:r>
            <a:r>
              <a:rPr kumimoji="0" lang="en-US" sz="1800" b="0" i="0" u="none" strike="noStrike" cap="none" spc="0" normalizeH="0" baseline="0" dirty="0">
                <a:ln>
                  <a:noFill/>
                </a:ln>
                <a:solidFill>
                  <a:srgbClr val="245AA6"/>
                </a:solidFill>
                <a:effectLst/>
                <a:uFillTx/>
                <a:latin typeface="Helvetica Neue"/>
                <a:ea typeface="Helvetica Neue"/>
                <a:cs typeface="Helvetica Neue"/>
                <a:sym typeface="Helvetica Neue"/>
              </a:rPr>
              <a:t> </a:t>
            </a:r>
            <a:r>
              <a:rPr kumimoji="0" lang="en-US" sz="1800" b="0" i="0" u="none" strike="noStrike" cap="none" spc="0" normalizeH="0" baseline="0" dirty="0" err="1">
                <a:ln>
                  <a:noFill/>
                </a:ln>
                <a:solidFill>
                  <a:srgbClr val="245AA6"/>
                </a:solidFill>
                <a:effectLst/>
                <a:uFillTx/>
                <a:latin typeface="Helvetica Neue"/>
                <a:ea typeface="Helvetica Neue"/>
                <a:cs typeface="Helvetica Neue"/>
                <a:sym typeface="Helvetica Neue"/>
              </a:rPr>
              <a:t>interventi</a:t>
            </a:r>
            <a:r>
              <a:rPr kumimoji="0" lang="en-US" sz="1800" b="0" i="0" u="none" strike="noStrike" cap="none" spc="0" normalizeH="0" baseline="0" dirty="0">
                <a:ln>
                  <a:noFill/>
                </a:ln>
                <a:solidFill>
                  <a:srgbClr val="245AA6"/>
                </a:solidFill>
                <a:effectLst/>
                <a:uFillTx/>
                <a:latin typeface="Helvetica Neue"/>
                <a:ea typeface="Helvetica Neue"/>
                <a:cs typeface="Helvetica Neue"/>
                <a:sym typeface="Helvetica Neue"/>
              </a:rPr>
              <a:t> </a:t>
            </a:r>
            <a:r>
              <a:rPr kumimoji="0" lang="en-US" sz="1800" b="0" i="0" u="none" strike="noStrike" cap="none" spc="0" normalizeH="0" baseline="0" dirty="0" err="1">
                <a:ln>
                  <a:noFill/>
                </a:ln>
                <a:solidFill>
                  <a:srgbClr val="245AA6"/>
                </a:solidFill>
                <a:effectLst/>
                <a:uFillTx/>
                <a:latin typeface="Helvetica Neue"/>
                <a:ea typeface="Helvetica Neue"/>
                <a:cs typeface="Helvetica Neue"/>
                <a:sym typeface="Helvetica Neue"/>
              </a:rPr>
              <a:t>che</a:t>
            </a:r>
            <a:r>
              <a:rPr kumimoji="0" lang="en-US" sz="1800" b="0" i="0" u="none" strike="noStrike" cap="none" spc="0" normalizeH="0" baseline="0" dirty="0">
                <a:ln>
                  <a:noFill/>
                </a:ln>
                <a:solidFill>
                  <a:srgbClr val="245AA6"/>
                </a:solidFill>
                <a:effectLst/>
                <a:uFillTx/>
                <a:latin typeface="Helvetica Neue"/>
                <a:ea typeface="Helvetica Neue"/>
                <a:cs typeface="Helvetica Neue"/>
                <a:sym typeface="Helvetica Neue"/>
              </a:rPr>
              <a:t> </a:t>
            </a:r>
            <a:r>
              <a:rPr kumimoji="0" lang="en-US" sz="1800" b="0" i="0" u="none" strike="noStrike" cap="none" spc="0" normalizeH="0" baseline="0" dirty="0" err="1">
                <a:ln>
                  <a:noFill/>
                </a:ln>
                <a:solidFill>
                  <a:srgbClr val="245AA6"/>
                </a:solidFill>
                <a:effectLst/>
                <a:uFillTx/>
                <a:latin typeface="Helvetica Neue"/>
                <a:ea typeface="Helvetica Neue"/>
                <a:cs typeface="Helvetica Neue"/>
                <a:sym typeface="Helvetica Neue"/>
              </a:rPr>
              <a:t>comprende</a:t>
            </a:r>
            <a:r>
              <a:rPr kumimoji="0" lang="en-US" sz="1800" b="0" i="0" u="none" strike="noStrike" cap="none" spc="0" normalizeH="0" baseline="0" dirty="0">
                <a:ln>
                  <a:noFill/>
                </a:ln>
                <a:solidFill>
                  <a:srgbClr val="245AA6"/>
                </a:solidFill>
                <a:effectLst/>
                <a:uFillTx/>
                <a:latin typeface="Helvetica Neue"/>
                <a:ea typeface="Helvetica Neue"/>
                <a:cs typeface="Helvetica Neue"/>
                <a:sym typeface="Helvetica Neue"/>
              </a:rPr>
              <a:t>, ma </a:t>
            </a:r>
            <a:r>
              <a:rPr kumimoji="0" lang="en-US" sz="1800" b="0" i="0" u="none" strike="noStrike" cap="none" spc="0" normalizeH="0" baseline="0" dirty="0" err="1">
                <a:ln>
                  <a:noFill/>
                </a:ln>
                <a:solidFill>
                  <a:srgbClr val="245AA6"/>
                </a:solidFill>
                <a:effectLst/>
                <a:uFillTx/>
                <a:latin typeface="Helvetica Neue"/>
                <a:ea typeface="Helvetica Neue"/>
                <a:cs typeface="Helvetica Neue"/>
                <a:sym typeface="Helvetica Neue"/>
              </a:rPr>
              <a:t>avrà</a:t>
            </a:r>
            <a:r>
              <a:rPr kumimoji="0" lang="en-US" sz="1800" b="0" i="0" u="none" strike="noStrike" cap="none" spc="0" normalizeH="0" baseline="0" dirty="0">
                <a:ln>
                  <a:noFill/>
                </a:ln>
                <a:solidFill>
                  <a:srgbClr val="245AA6"/>
                </a:solidFill>
                <a:effectLst/>
                <a:uFillTx/>
                <a:latin typeface="Helvetica Neue"/>
                <a:ea typeface="Helvetica Neue"/>
                <a:cs typeface="Helvetica Neue"/>
                <a:sym typeface="Helvetica Neue"/>
              </a:rPr>
              <a:t> un </a:t>
            </a:r>
            <a:r>
              <a:rPr kumimoji="0" lang="en-US" sz="1800" b="0" i="0" u="none" strike="noStrike" cap="none" spc="0" normalizeH="0" baseline="0" dirty="0" err="1">
                <a:ln>
                  <a:noFill/>
                </a:ln>
                <a:solidFill>
                  <a:srgbClr val="245AA6"/>
                </a:solidFill>
                <a:effectLst/>
                <a:uFillTx/>
                <a:latin typeface="Helvetica Neue"/>
                <a:ea typeface="Helvetica Neue"/>
                <a:cs typeface="Helvetica Neue"/>
                <a:sym typeface="Helvetica Neue"/>
              </a:rPr>
              <a:t>effetto</a:t>
            </a:r>
            <a:r>
              <a:rPr kumimoji="0" lang="en-US" sz="1800" b="0" i="0" u="none" strike="noStrike" cap="none" spc="0" normalizeH="0" baseline="0" dirty="0">
                <a:ln>
                  <a:noFill/>
                </a:ln>
                <a:solidFill>
                  <a:srgbClr val="245AA6"/>
                </a:solidFill>
                <a:effectLst/>
                <a:uFillTx/>
                <a:latin typeface="Helvetica Neue"/>
                <a:ea typeface="Helvetica Neue"/>
                <a:cs typeface="Helvetica Neue"/>
                <a:sym typeface="Helvetica Neue"/>
              </a:rPr>
              <a:t> </a:t>
            </a:r>
            <a:r>
              <a:rPr kumimoji="0" lang="en-US" sz="1800" b="0" i="0" u="none" strike="noStrike" cap="none" spc="0" normalizeH="0" baseline="0" dirty="0" err="1">
                <a:ln>
                  <a:noFill/>
                </a:ln>
                <a:solidFill>
                  <a:srgbClr val="245AA6"/>
                </a:solidFill>
                <a:effectLst/>
                <a:uFillTx/>
                <a:latin typeface="Helvetica Neue"/>
                <a:ea typeface="Helvetica Neue"/>
                <a:cs typeface="Helvetica Neue"/>
                <a:sym typeface="Helvetica Neue"/>
              </a:rPr>
              <a:t>più</a:t>
            </a:r>
            <a:r>
              <a:rPr kumimoji="0" lang="en-US" sz="1800" b="0" i="0" u="none" strike="noStrike" cap="none" spc="0" normalizeH="0" baseline="0" dirty="0">
                <a:ln>
                  <a:noFill/>
                </a:ln>
                <a:solidFill>
                  <a:srgbClr val="245AA6"/>
                </a:solidFill>
                <a:effectLst/>
                <a:uFillTx/>
                <a:latin typeface="Helvetica Neue"/>
                <a:ea typeface="Helvetica Neue"/>
                <a:cs typeface="Helvetica Neue"/>
                <a:sym typeface="Helvetica Neue"/>
              </a:rPr>
              <a:t> </a:t>
            </a:r>
            <a:r>
              <a:rPr kumimoji="0" lang="en-US" sz="1800" b="0" i="0" u="none" strike="noStrike" cap="none" spc="0" normalizeH="0" baseline="0" dirty="0" err="1">
                <a:ln>
                  <a:noFill/>
                </a:ln>
                <a:solidFill>
                  <a:srgbClr val="245AA6"/>
                </a:solidFill>
                <a:effectLst/>
                <a:uFillTx/>
                <a:latin typeface="Helvetica Neue"/>
                <a:ea typeface="Helvetica Neue"/>
                <a:cs typeface="Helvetica Neue"/>
                <a:sym typeface="Helvetica Neue"/>
              </a:rPr>
              <a:t>limitato</a:t>
            </a:r>
            <a:r>
              <a:rPr kumimoji="0" lang="en-US" sz="1800" b="0" i="0" u="none" strike="noStrike" cap="none" spc="0" normalizeH="0" baseline="0" dirty="0">
                <a:ln>
                  <a:noFill/>
                </a:ln>
                <a:solidFill>
                  <a:srgbClr val="245AA6"/>
                </a:solidFill>
                <a:effectLst/>
                <a:uFillTx/>
                <a:latin typeface="Helvetica Neue"/>
                <a:ea typeface="Helvetica Neue"/>
                <a:cs typeface="Helvetica Neue"/>
                <a:sym typeface="Helvetica Neue"/>
              </a:rPr>
              <a:t> in </a:t>
            </a:r>
            <a:r>
              <a:rPr kumimoji="0" lang="en-US" sz="1800" b="0" i="0" u="none" strike="noStrike" cap="none" spc="0" normalizeH="0" baseline="0" dirty="0" err="1">
                <a:ln>
                  <a:noFill/>
                </a:ln>
                <a:solidFill>
                  <a:srgbClr val="245AA6"/>
                </a:solidFill>
                <a:effectLst/>
                <a:uFillTx/>
                <a:latin typeface="Helvetica Neue"/>
                <a:ea typeface="Helvetica Neue"/>
                <a:cs typeface="Helvetica Neue"/>
                <a:sym typeface="Helvetica Neue"/>
              </a:rPr>
              <a:t>quanto</a:t>
            </a:r>
            <a:r>
              <a:rPr kumimoji="0" lang="en-US" sz="1800" b="0" i="0" u="none" strike="noStrike" cap="none" spc="0" normalizeH="0" baseline="0" dirty="0">
                <a:ln>
                  <a:noFill/>
                </a:ln>
                <a:solidFill>
                  <a:srgbClr val="245AA6"/>
                </a:solidFill>
                <a:effectLst/>
                <a:uFillTx/>
                <a:latin typeface="Helvetica Neue"/>
                <a:ea typeface="Helvetica Neue"/>
                <a:cs typeface="Helvetica Neue"/>
                <a:sym typeface="Helvetica Neue"/>
              </a:rPr>
              <a:t> </a:t>
            </a:r>
            <a:r>
              <a:rPr kumimoji="0" lang="en-US" sz="1800" i="0" u="none" strike="noStrike" cap="none" spc="0" normalizeH="0" baseline="0" dirty="0" err="1">
                <a:ln>
                  <a:noFill/>
                </a:ln>
                <a:solidFill>
                  <a:schemeClr val="accent5"/>
                </a:solidFill>
                <a:effectLst/>
                <a:uFillTx/>
                <a:latin typeface="Helvetica Neue"/>
                <a:ea typeface="Helvetica Neue"/>
                <a:cs typeface="Helvetica Neue"/>
                <a:sym typeface="Helvetica Neue"/>
              </a:rPr>
              <a:t>risultato</a:t>
            </a:r>
            <a:r>
              <a:rPr kumimoji="0" lang="en-US" sz="1800" i="0" u="none" strike="noStrike" cap="none" spc="0" normalizeH="0" baseline="0" dirty="0">
                <a:ln>
                  <a:noFill/>
                </a:ln>
                <a:solidFill>
                  <a:schemeClr val="accent5"/>
                </a:solidFill>
                <a:effectLst/>
                <a:uFillTx/>
                <a:latin typeface="Helvetica Neue"/>
                <a:ea typeface="Helvetica Neue"/>
                <a:cs typeface="Helvetica Neue"/>
                <a:sym typeface="Helvetica Neue"/>
              </a:rPr>
              <a:t> </a:t>
            </a:r>
            <a:r>
              <a:rPr kumimoji="0" lang="en-US" sz="1800" i="0" u="none" strike="noStrike" cap="none" spc="0" normalizeH="0" baseline="0" dirty="0" err="1">
                <a:ln>
                  <a:noFill/>
                </a:ln>
                <a:solidFill>
                  <a:schemeClr val="accent5"/>
                </a:solidFill>
                <a:effectLst/>
                <a:uFillTx/>
                <a:latin typeface="Helvetica Neue"/>
                <a:ea typeface="Helvetica Neue"/>
                <a:cs typeface="Helvetica Neue"/>
                <a:sym typeface="Helvetica Neue"/>
              </a:rPr>
              <a:t>della</a:t>
            </a:r>
            <a:r>
              <a:rPr kumimoji="0" lang="en-US" sz="1800" i="0" u="none" strike="noStrike" cap="none" spc="0" normalizeH="0" baseline="0" dirty="0">
                <a:ln>
                  <a:noFill/>
                </a:ln>
                <a:solidFill>
                  <a:schemeClr val="accent5"/>
                </a:solidFill>
                <a:effectLst/>
                <a:uFillTx/>
                <a:latin typeface="Helvetica Neue"/>
                <a:ea typeface="Helvetica Neue"/>
                <a:cs typeface="Helvetica Neue"/>
                <a:sym typeface="Helvetica Neue"/>
              </a:rPr>
              <a:t> </a:t>
            </a:r>
            <a:r>
              <a:rPr kumimoji="0" lang="en-US" sz="1800" i="0" u="none" strike="noStrike" cap="none" spc="0" normalizeH="0" baseline="0" dirty="0" err="1">
                <a:ln>
                  <a:noFill/>
                </a:ln>
                <a:solidFill>
                  <a:schemeClr val="accent5"/>
                </a:solidFill>
                <a:effectLst/>
                <a:uFillTx/>
                <a:latin typeface="Helvetica Neue"/>
                <a:ea typeface="Helvetica Neue"/>
                <a:cs typeface="Helvetica Neue"/>
                <a:sym typeface="Helvetica Neue"/>
              </a:rPr>
              <a:t>sovrapposizione</a:t>
            </a:r>
            <a:r>
              <a:rPr kumimoji="0" lang="en-US" sz="1800" i="0" u="none" strike="noStrike" cap="none" spc="0" normalizeH="0" baseline="0" dirty="0">
                <a:ln>
                  <a:noFill/>
                </a:ln>
                <a:solidFill>
                  <a:schemeClr val="accent5"/>
                </a:solidFill>
                <a:effectLst/>
                <a:uFillTx/>
                <a:latin typeface="Helvetica Neue"/>
                <a:ea typeface="Helvetica Neue"/>
                <a:cs typeface="Helvetica Neue"/>
                <a:sym typeface="Helvetica Neue"/>
              </a:rPr>
              <a:t> </a:t>
            </a:r>
            <a:r>
              <a:rPr kumimoji="0" lang="en-US" sz="1800" i="0" u="none" strike="noStrike" cap="none" spc="0" normalizeH="0" baseline="0" dirty="0" err="1">
                <a:ln>
                  <a:noFill/>
                </a:ln>
                <a:solidFill>
                  <a:schemeClr val="accent5"/>
                </a:solidFill>
                <a:effectLst/>
                <a:uFillTx/>
                <a:latin typeface="Helvetica Neue"/>
                <a:ea typeface="Helvetica Neue"/>
                <a:cs typeface="Helvetica Neue"/>
                <a:sym typeface="Helvetica Neue"/>
              </a:rPr>
              <a:t>dei</a:t>
            </a:r>
            <a:r>
              <a:rPr kumimoji="0" lang="en-US" sz="1800" i="0" u="none" strike="noStrike" cap="none" spc="0" normalizeH="0" baseline="0" dirty="0">
                <a:ln>
                  <a:noFill/>
                </a:ln>
                <a:solidFill>
                  <a:schemeClr val="accent5"/>
                </a:solidFill>
                <a:effectLst/>
                <a:uFillTx/>
                <a:latin typeface="Helvetica Neue"/>
                <a:ea typeface="Helvetica Neue"/>
                <a:cs typeface="Helvetica Neue"/>
                <a:sym typeface="Helvetica Neue"/>
              </a:rPr>
              <a:t> </a:t>
            </a:r>
            <a:r>
              <a:rPr kumimoji="0" lang="en-US" sz="1800" i="0" u="none" strike="noStrike" cap="none" spc="0" normalizeH="0" baseline="0" dirty="0" err="1">
                <a:ln>
                  <a:noFill/>
                </a:ln>
                <a:solidFill>
                  <a:schemeClr val="accent5"/>
                </a:solidFill>
                <a:effectLst/>
                <a:uFillTx/>
                <a:latin typeface="Helvetica Neue"/>
                <a:ea typeface="Helvetica Neue"/>
                <a:cs typeface="Helvetica Neue"/>
                <a:sym typeface="Helvetica Neue"/>
              </a:rPr>
              <a:t>vari</a:t>
            </a:r>
            <a:r>
              <a:rPr kumimoji="0" lang="en-US" sz="1800" i="0" u="none" strike="noStrike" cap="none" spc="0" normalizeH="0" baseline="0" dirty="0">
                <a:ln>
                  <a:noFill/>
                </a:ln>
                <a:solidFill>
                  <a:schemeClr val="accent5"/>
                </a:solidFill>
                <a:effectLst/>
                <a:uFillTx/>
                <a:latin typeface="Helvetica Neue"/>
                <a:ea typeface="Helvetica Neue"/>
                <a:cs typeface="Helvetica Neue"/>
                <a:sym typeface="Helvetica Neue"/>
              </a:rPr>
              <a:t> </a:t>
            </a:r>
            <a:r>
              <a:rPr kumimoji="0" lang="en-US" sz="1800" i="0" u="none" strike="noStrike" cap="none" spc="0" normalizeH="0" baseline="0" dirty="0" err="1">
                <a:ln>
                  <a:noFill/>
                </a:ln>
                <a:solidFill>
                  <a:schemeClr val="accent5"/>
                </a:solidFill>
                <a:effectLst/>
                <a:uFillTx/>
                <a:latin typeface="Helvetica Neue"/>
                <a:ea typeface="Helvetica Neue"/>
                <a:cs typeface="Helvetica Neue"/>
                <a:sym typeface="Helvetica Neue"/>
              </a:rPr>
              <a:t>contributi</a:t>
            </a:r>
            <a:endParaRPr kumimoji="0" lang="it-IT" sz="1800" i="0" u="none" strike="noStrike" cap="none" spc="0" normalizeH="0" baseline="0" dirty="0">
              <a:ln>
                <a:noFill/>
              </a:ln>
              <a:solidFill>
                <a:schemeClr val="accent5"/>
              </a:solidFill>
              <a:effectLst/>
              <a:uFillTx/>
              <a:latin typeface="Helvetica Neue"/>
              <a:ea typeface="Helvetica Neue"/>
              <a:cs typeface="Helvetica Neue"/>
              <a:sym typeface="Helvetica Neue"/>
            </a:endParaRPr>
          </a:p>
        </p:txBody>
      </p:sp>
      <p:sp>
        <p:nvSpPr>
          <p:cNvPr id="2" name="Segnaposto testo 1">
            <a:extLst>
              <a:ext uri="{FF2B5EF4-FFF2-40B4-BE49-F238E27FC236}">
                <a16:creationId xmlns:a16="http://schemas.microsoft.com/office/drawing/2014/main" id="{727AFD1C-8387-3D7D-3361-D0E914C3857D}"/>
              </a:ext>
            </a:extLst>
          </p:cNvPr>
          <p:cNvSpPr>
            <a:spLocks noGrp="1"/>
          </p:cNvSpPr>
          <p:nvPr>
            <p:ph type="body" sz="quarter" idx="21"/>
          </p:nvPr>
        </p:nvSpPr>
        <p:spPr>
          <a:xfrm>
            <a:off x="2094414" y="306267"/>
            <a:ext cx="8501941" cy="1391904"/>
          </a:xfrm>
        </p:spPr>
        <p:txBody>
          <a:bodyPr/>
          <a:lstStyle/>
          <a:p>
            <a:pPr algn="ctr"/>
            <a:r>
              <a:rPr lang="it-IT" sz="3200" dirty="0">
                <a:solidFill>
                  <a:srgbClr val="8DC57F"/>
                </a:solidFill>
                <a:latin typeface="Helvetica" panose="020B0604020202020204" pitchFamily="34" charset="0"/>
                <a:cs typeface="Helvetica" panose="020B0604020202020204" pitchFamily="34" charset="0"/>
              </a:rPr>
              <a:t>PROGRAMMA REGIONALE FESR 2021 - 2027</a:t>
            </a:r>
          </a:p>
          <a:p>
            <a:pPr algn="ctr"/>
            <a:r>
              <a:rPr lang="it-IT" sz="2400" dirty="0">
                <a:latin typeface="Helvetica" panose="020B0604020202020204" pitchFamily="34" charset="0"/>
                <a:cs typeface="Helvetica" panose="020B0604020202020204" pitchFamily="34" charset="0"/>
              </a:rPr>
              <a:t>AZIONE 2.1.2</a:t>
            </a:r>
          </a:p>
        </p:txBody>
      </p:sp>
    </p:spTree>
    <p:extLst>
      <p:ext uri="{BB962C8B-B14F-4D97-AF65-F5344CB8AC3E}">
        <p14:creationId xmlns:p14="http://schemas.microsoft.com/office/powerpoint/2010/main" val="3563375049"/>
      </p:ext>
    </p:extLst>
  </p:cSld>
  <p:clrMapOvr>
    <a:masterClrMapping/>
  </p:clrMapOvr>
  <p:transition spd="med"/>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26</a:t>
            </a:fld>
            <a:endParaRPr lang="it-IT"/>
          </a:p>
        </p:txBody>
      </p:sp>
      <p:sp>
        <p:nvSpPr>
          <p:cNvPr id="8" name="Segnaposto testo 4">
            <a:extLst>
              <a:ext uri="{FF2B5EF4-FFF2-40B4-BE49-F238E27FC236}">
                <a16:creationId xmlns:a16="http://schemas.microsoft.com/office/drawing/2014/main" id="{B075B0B6-624F-4A52-A6BC-7BE41BD9931E}"/>
              </a:ext>
            </a:extLst>
          </p:cNvPr>
          <p:cNvSpPr>
            <a:spLocks noGrp="1"/>
          </p:cNvSpPr>
          <p:nvPr>
            <p:ph type="body" sz="quarter" idx="23"/>
          </p:nvPr>
        </p:nvSpPr>
        <p:spPr>
          <a:xfrm>
            <a:off x="799011" y="2000658"/>
            <a:ext cx="10593978" cy="2974375"/>
          </a:xfrm>
        </p:spPr>
        <p:txBody>
          <a:bodyPr>
            <a:normAutofit/>
          </a:bodyPr>
          <a:lstStyle/>
          <a:p>
            <a:pPr marL="0" indent="0">
              <a:buNone/>
            </a:pPr>
            <a:r>
              <a:rPr lang="it-IT" kern="1200" dirty="0">
                <a:solidFill>
                  <a:srgbClr val="154194"/>
                </a:solidFill>
                <a:latin typeface="Helvetica" panose="020B0604020202020204" pitchFamily="34" charset="0"/>
                <a:ea typeface="+mn-ea"/>
                <a:cs typeface="Helvetica" panose="020B0604020202020204" pitchFamily="34" charset="0"/>
              </a:rPr>
              <a:t>La diagnosi energetica deve comprendere sempre </a:t>
            </a:r>
            <a:r>
              <a:rPr lang="it-IT" b="1" kern="1200" dirty="0">
                <a:solidFill>
                  <a:schemeClr val="accent5"/>
                </a:solidFill>
                <a:latin typeface="Helvetica" panose="020B0604020202020204" pitchFamily="34" charset="0"/>
                <a:ea typeface="+mn-ea"/>
                <a:cs typeface="Helvetica" panose="020B0604020202020204" pitchFamily="34" charset="0"/>
              </a:rPr>
              <a:t>un’analisi costo benefici</a:t>
            </a:r>
            <a:r>
              <a:rPr lang="it-IT" kern="1200" dirty="0">
                <a:solidFill>
                  <a:srgbClr val="154194"/>
                </a:solidFill>
                <a:latin typeface="Helvetica" panose="020B0604020202020204" pitchFamily="34" charset="0"/>
                <a:ea typeface="+mn-ea"/>
                <a:cs typeface="Helvetica" panose="020B0604020202020204" pitchFamily="34" charset="0"/>
              </a:rPr>
              <a:t>, tale da stabilire la priorità di esecuzione di un intervento rispetto ad un altro.</a:t>
            </a:r>
          </a:p>
          <a:p>
            <a:pPr marL="0" indent="0">
              <a:buNone/>
            </a:pPr>
            <a:r>
              <a:rPr lang="it-IT" kern="1200" dirty="0">
                <a:solidFill>
                  <a:srgbClr val="154194"/>
                </a:solidFill>
                <a:latin typeface="Helvetica" panose="020B0604020202020204" pitchFamily="34" charset="0"/>
                <a:ea typeface="+mn-ea"/>
                <a:cs typeface="Helvetica" panose="020B0604020202020204" pitchFamily="34" charset="0"/>
              </a:rPr>
              <a:t>(Il costo dell’intervento deve essere desumibile da giustificativi di spesa allegati o da </a:t>
            </a:r>
            <a:r>
              <a:rPr lang="it-IT" kern="1200" dirty="0" err="1">
                <a:solidFill>
                  <a:srgbClr val="154194"/>
                </a:solidFill>
                <a:latin typeface="Helvetica" panose="020B0604020202020204" pitchFamily="34" charset="0"/>
                <a:ea typeface="+mn-ea"/>
                <a:cs typeface="Helvetica" panose="020B0604020202020204" pitchFamily="34" charset="0"/>
              </a:rPr>
              <a:t>c.m.e</a:t>
            </a:r>
            <a:r>
              <a:rPr lang="it-IT" kern="1200" dirty="0">
                <a:solidFill>
                  <a:srgbClr val="154194"/>
                </a:solidFill>
                <a:latin typeface="Helvetica" panose="020B0604020202020204" pitchFamily="34" charset="0"/>
                <a:ea typeface="+mn-ea"/>
                <a:cs typeface="Helvetica" panose="020B0604020202020204" pitchFamily="34" charset="0"/>
              </a:rPr>
              <a:t>.)</a:t>
            </a:r>
          </a:p>
          <a:p>
            <a:pPr marL="0" indent="0">
              <a:buNone/>
            </a:pPr>
            <a:r>
              <a:rPr lang="it-IT" kern="1200" dirty="0">
                <a:solidFill>
                  <a:srgbClr val="154194"/>
                </a:solidFill>
                <a:latin typeface="Helvetica" panose="020B0604020202020204" pitchFamily="34" charset="0"/>
                <a:ea typeface="+mn-ea"/>
                <a:cs typeface="Helvetica" panose="020B0604020202020204" pitchFamily="34" charset="0"/>
              </a:rPr>
              <a:t>La </a:t>
            </a:r>
            <a:r>
              <a:rPr lang="it-IT" b="1" kern="1200" dirty="0">
                <a:solidFill>
                  <a:schemeClr val="accent5"/>
                </a:solidFill>
                <a:latin typeface="Helvetica" panose="020B0604020202020204" pitchFamily="34" charset="0"/>
                <a:ea typeface="+mn-ea"/>
                <a:cs typeface="Helvetica" panose="020B0604020202020204" pitchFamily="34" charset="0"/>
              </a:rPr>
              <a:t>tariffa scelta </a:t>
            </a:r>
            <a:r>
              <a:rPr lang="it-IT" kern="1200" dirty="0">
                <a:solidFill>
                  <a:srgbClr val="154194"/>
                </a:solidFill>
                <a:latin typeface="Helvetica" panose="020B0604020202020204" pitchFamily="34" charset="0"/>
                <a:ea typeface="+mn-ea"/>
                <a:cs typeface="Helvetica" panose="020B0604020202020204" pitchFamily="34" charset="0"/>
              </a:rPr>
              <a:t>per la valorizzazione dei vettori energetici deve essere </a:t>
            </a:r>
            <a:r>
              <a:rPr lang="it-IT" b="1" kern="1200" dirty="0">
                <a:solidFill>
                  <a:schemeClr val="accent5"/>
                </a:solidFill>
                <a:latin typeface="Helvetica" panose="020B0604020202020204" pitchFamily="34" charset="0"/>
                <a:ea typeface="+mn-ea"/>
                <a:cs typeface="Helvetica" panose="020B0604020202020204" pitchFamily="34" charset="0"/>
              </a:rPr>
              <a:t>coerente con quella media desumibile dalle bollette di fornitura e allineata ai costi attuali di mercato</a:t>
            </a:r>
            <a:r>
              <a:rPr lang="it-IT" kern="1200" dirty="0">
                <a:solidFill>
                  <a:srgbClr val="154194"/>
                </a:solidFill>
                <a:latin typeface="Helvetica" panose="020B0604020202020204" pitchFamily="34" charset="0"/>
                <a:ea typeface="+mn-ea"/>
                <a:cs typeface="Helvetica" panose="020B0604020202020204" pitchFamily="34" charset="0"/>
              </a:rPr>
              <a:t>.</a:t>
            </a:r>
          </a:p>
          <a:p>
            <a:pPr marL="0" indent="0">
              <a:buNone/>
            </a:pPr>
            <a:r>
              <a:rPr lang="it-IT" kern="1200" dirty="0">
                <a:solidFill>
                  <a:srgbClr val="154194"/>
                </a:solidFill>
                <a:latin typeface="Helvetica" panose="020B0604020202020204" pitchFamily="34" charset="0"/>
                <a:ea typeface="+mn-ea"/>
                <a:cs typeface="Helvetica" panose="020B0604020202020204" pitchFamily="34" charset="0"/>
              </a:rPr>
              <a:t>Valori di </a:t>
            </a:r>
            <a:r>
              <a:rPr lang="it-IT" b="1" kern="1200" dirty="0">
                <a:solidFill>
                  <a:srgbClr val="8DC57F"/>
                </a:solidFill>
                <a:latin typeface="Helvetica" panose="020B0604020202020204" pitchFamily="34" charset="0"/>
                <a:ea typeface="+mn-ea"/>
                <a:cs typeface="Helvetica" panose="020B0604020202020204" pitchFamily="34" charset="0"/>
              </a:rPr>
              <a:t>finanziamenti e sovvenzioni</a:t>
            </a:r>
            <a:r>
              <a:rPr lang="it-IT" kern="1200" dirty="0">
                <a:solidFill>
                  <a:srgbClr val="154194"/>
                </a:solidFill>
                <a:latin typeface="Helvetica" panose="020B0604020202020204" pitchFamily="34" charset="0"/>
                <a:ea typeface="+mn-ea"/>
                <a:cs typeface="Helvetica" panose="020B0604020202020204" pitchFamily="34" charset="0"/>
              </a:rPr>
              <a:t>, sebbene debbano essere riportati come opportunità all’interno della diagnosi energetica, </a:t>
            </a:r>
            <a:r>
              <a:rPr lang="it-IT" b="1" kern="1200" dirty="0">
                <a:solidFill>
                  <a:srgbClr val="8DC57F"/>
                </a:solidFill>
                <a:latin typeface="Helvetica" panose="020B0604020202020204" pitchFamily="34" charset="0"/>
                <a:ea typeface="+mn-ea"/>
                <a:cs typeface="Helvetica" panose="020B0604020202020204" pitchFamily="34" charset="0"/>
              </a:rPr>
              <a:t>non devono essere inseriti nell’analisi costi benefici</a:t>
            </a:r>
            <a:r>
              <a:rPr lang="it-IT" kern="1200" dirty="0">
                <a:solidFill>
                  <a:srgbClr val="154194"/>
                </a:solidFill>
                <a:latin typeface="Helvetica" panose="020B0604020202020204" pitchFamily="34" charset="0"/>
                <a:ea typeface="+mn-ea"/>
                <a:cs typeface="Helvetica" panose="020B0604020202020204" pitchFamily="34" charset="0"/>
              </a:rPr>
              <a:t> per non introdurre errori nella stima del tempo di ritorno dell’iniziativa. </a:t>
            </a:r>
          </a:p>
          <a:p>
            <a:pPr>
              <a:buNone/>
            </a:pPr>
            <a:endParaRPr lang="it-IT" sz="2000" dirty="0"/>
          </a:p>
        </p:txBody>
      </p:sp>
      <p:sp>
        <p:nvSpPr>
          <p:cNvPr id="10" name="Rettangolo 9"/>
          <p:cNvSpPr/>
          <p:nvPr/>
        </p:nvSpPr>
        <p:spPr>
          <a:xfrm>
            <a:off x="8255725" y="3257014"/>
            <a:ext cx="3579223" cy="461665"/>
          </a:xfrm>
          <a:prstGeom prst="rect">
            <a:avLst/>
          </a:prstGeom>
        </p:spPr>
        <p:txBody>
          <a:bodyPr wrap="square">
            <a:spAutoFit/>
          </a:bodyPr>
          <a:lstStyle/>
          <a:p>
            <a:pPr algn="l"/>
            <a:r>
              <a:rPr lang="it-IT" sz="2400" b="0" dirty="0">
                <a:solidFill>
                  <a:srgbClr val="3C3C3C"/>
                </a:solidFill>
                <a:latin typeface="+mn-lt"/>
              </a:rPr>
              <a:t>.</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2" name="Segnaposto testo 1">
            <a:extLst>
              <a:ext uri="{FF2B5EF4-FFF2-40B4-BE49-F238E27FC236}">
                <a16:creationId xmlns:a16="http://schemas.microsoft.com/office/drawing/2014/main" id="{2C6D50B3-DA73-BB70-0D37-883BA713CFEF}"/>
              </a:ext>
            </a:extLst>
          </p:cNvPr>
          <p:cNvSpPr>
            <a:spLocks noGrp="1"/>
          </p:cNvSpPr>
          <p:nvPr>
            <p:ph type="body" sz="quarter" idx="21"/>
          </p:nvPr>
        </p:nvSpPr>
        <p:spPr>
          <a:xfrm>
            <a:off x="2094414" y="306267"/>
            <a:ext cx="8501941" cy="1391904"/>
          </a:xfrm>
        </p:spPr>
        <p:txBody>
          <a:bodyPr/>
          <a:lstStyle/>
          <a:p>
            <a:pPr algn="ctr"/>
            <a:r>
              <a:rPr lang="it-IT" sz="3200" dirty="0">
                <a:solidFill>
                  <a:srgbClr val="8DC57F"/>
                </a:solidFill>
                <a:latin typeface="Helvetica" panose="020B0604020202020204" pitchFamily="34" charset="0"/>
                <a:cs typeface="Helvetica" panose="020B0604020202020204" pitchFamily="34" charset="0"/>
              </a:rPr>
              <a:t>PROGRAMMA REGIONALE FESR 2021 - 2027</a:t>
            </a:r>
          </a:p>
          <a:p>
            <a:pPr algn="ctr"/>
            <a:r>
              <a:rPr lang="it-IT" sz="2400" dirty="0">
                <a:latin typeface="Helvetica" panose="020B0604020202020204" pitchFamily="34" charset="0"/>
                <a:cs typeface="Helvetica" panose="020B0604020202020204" pitchFamily="34" charset="0"/>
              </a:rPr>
              <a:t>AZIONE 2.1.2</a:t>
            </a:r>
          </a:p>
        </p:txBody>
      </p:sp>
    </p:spTree>
    <p:extLst>
      <p:ext uri="{BB962C8B-B14F-4D97-AF65-F5344CB8AC3E}">
        <p14:creationId xmlns:p14="http://schemas.microsoft.com/office/powerpoint/2010/main" val="3563375049"/>
      </p:ext>
    </p:extLst>
  </p:cSld>
  <p:clrMapOvr>
    <a:masterClrMapping/>
  </p:clrMapOvr>
  <p:transition spd="med"/>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27</a:t>
            </a:fld>
            <a:endParaRPr lang="it-IT"/>
          </a:p>
        </p:txBody>
      </p:sp>
      <p:sp>
        <p:nvSpPr>
          <p:cNvPr id="10" name="Rettangolo 9"/>
          <p:cNvSpPr/>
          <p:nvPr/>
        </p:nvSpPr>
        <p:spPr>
          <a:xfrm>
            <a:off x="8255725" y="3257014"/>
            <a:ext cx="3579223" cy="461665"/>
          </a:xfrm>
          <a:prstGeom prst="rect">
            <a:avLst/>
          </a:prstGeom>
        </p:spPr>
        <p:txBody>
          <a:bodyPr wrap="square">
            <a:spAutoFit/>
          </a:bodyPr>
          <a:lstStyle/>
          <a:p>
            <a:pPr algn="l"/>
            <a:r>
              <a:rPr lang="it-IT" sz="2400" b="0" dirty="0">
                <a:solidFill>
                  <a:srgbClr val="3C3C3C"/>
                </a:solidFill>
                <a:latin typeface="+mn-lt"/>
              </a:rPr>
              <a:t>.</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4098" name="Picture 2"/>
          <p:cNvPicPr>
            <a:picLocks noChangeAspect="1" noChangeArrowheads="1"/>
          </p:cNvPicPr>
          <p:nvPr/>
        </p:nvPicPr>
        <p:blipFill>
          <a:blip r:embed="rId2" cstate="print"/>
          <a:srcRect/>
          <a:stretch>
            <a:fillRect/>
          </a:stretch>
        </p:blipFill>
        <p:spPr bwMode="auto">
          <a:xfrm>
            <a:off x="464231" y="2181497"/>
            <a:ext cx="6816545" cy="3816531"/>
          </a:xfrm>
          <a:prstGeom prst="rect">
            <a:avLst/>
          </a:prstGeom>
          <a:noFill/>
          <a:ln w="9525">
            <a:noFill/>
            <a:miter lim="800000"/>
            <a:headEnd/>
            <a:tailEnd/>
          </a:ln>
          <a:effectLst/>
        </p:spPr>
      </p:pic>
      <p:sp>
        <p:nvSpPr>
          <p:cNvPr id="12" name="Rettangolo 11"/>
          <p:cNvSpPr/>
          <p:nvPr/>
        </p:nvSpPr>
        <p:spPr>
          <a:xfrm>
            <a:off x="7563394" y="2521131"/>
            <a:ext cx="4245429" cy="2862322"/>
          </a:xfrm>
          <a:prstGeom prst="rect">
            <a:avLst/>
          </a:prstGeom>
        </p:spPr>
        <p:txBody>
          <a:bodyPr wrap="square">
            <a:spAutoFit/>
          </a:bodyPr>
          <a:lstStyle/>
          <a:p>
            <a:r>
              <a:rPr lang="it-IT" sz="2000" b="0" kern="1200" dirty="0">
                <a:solidFill>
                  <a:srgbClr val="154194"/>
                </a:solidFill>
                <a:latin typeface="Helvetica" panose="020B0604020202020204" pitchFamily="34" charset="0"/>
                <a:ea typeface="+mn-ea"/>
                <a:cs typeface="Helvetica" panose="020B0604020202020204" pitchFamily="34" charset="0"/>
              </a:rPr>
              <a:t>Valutata l’affidabilità dei dati forniti, utilizzando metodi di calcolo </a:t>
            </a:r>
            <a:r>
              <a:rPr lang="it-IT" sz="2000" kern="1200" dirty="0">
                <a:solidFill>
                  <a:schemeClr val="accent5"/>
                </a:solidFill>
                <a:latin typeface="Helvetica" panose="020B0604020202020204" pitchFamily="34" charset="0"/>
                <a:ea typeface="+mn-ea"/>
                <a:cs typeface="Helvetica" panose="020B0604020202020204" pitchFamily="34" charset="0"/>
              </a:rPr>
              <a:t>trasparenti e tecnicamente appropriati</a:t>
            </a:r>
            <a:r>
              <a:rPr lang="it-IT" sz="2000" b="0" kern="1200" dirty="0">
                <a:solidFill>
                  <a:srgbClr val="154194"/>
                </a:solidFill>
                <a:latin typeface="Helvetica" panose="020B0604020202020204" pitchFamily="34" charset="0"/>
                <a:ea typeface="+mn-ea"/>
                <a:cs typeface="Helvetica" panose="020B0604020202020204" pitchFamily="34" charset="0"/>
              </a:rPr>
              <a:t>, documentando i metodi utilizzati ed ogni assunzione </a:t>
            </a:r>
            <a:r>
              <a:rPr lang="it-IT" sz="2000" b="0" kern="1200" dirty="0" err="1">
                <a:solidFill>
                  <a:srgbClr val="154194"/>
                </a:solidFill>
                <a:latin typeface="Helvetica" panose="020B0604020202020204" pitchFamily="34" charset="0"/>
                <a:ea typeface="+mn-ea"/>
                <a:cs typeface="Helvetica" panose="020B0604020202020204" pitchFamily="34" charset="0"/>
              </a:rPr>
              <a:t>fatta…</a:t>
            </a:r>
            <a:r>
              <a:rPr lang="it-IT" sz="2000" b="0" kern="1200" dirty="0">
                <a:solidFill>
                  <a:srgbClr val="154194"/>
                </a:solidFill>
                <a:latin typeface="Helvetica" panose="020B0604020202020204" pitchFamily="34" charset="0"/>
                <a:ea typeface="+mn-ea"/>
                <a:cs typeface="Helvetica" panose="020B0604020202020204" pitchFamily="34" charset="0"/>
              </a:rPr>
              <a:t>.. </a:t>
            </a:r>
            <a:r>
              <a:rPr lang="it-IT" sz="2000" b="0" kern="1200" dirty="0" err="1">
                <a:solidFill>
                  <a:srgbClr val="154194"/>
                </a:solidFill>
                <a:latin typeface="Helvetica" panose="020B0604020202020204" pitchFamily="34" charset="0"/>
                <a:ea typeface="+mn-ea"/>
                <a:cs typeface="Helvetica" panose="020B0604020202020204" pitchFamily="34" charset="0"/>
              </a:rPr>
              <a:t>…….l</a:t>
            </a:r>
            <a:r>
              <a:rPr lang="it-IT" sz="2000" b="0" kern="1200" dirty="0">
                <a:solidFill>
                  <a:srgbClr val="154194"/>
                </a:solidFill>
                <a:latin typeface="Helvetica" panose="020B0604020202020204" pitchFamily="34" charset="0"/>
                <a:ea typeface="+mn-ea"/>
                <a:cs typeface="Helvetica" panose="020B0604020202020204" pitchFamily="34" charset="0"/>
              </a:rPr>
              <a:t>’auditor dovrà fornire un </a:t>
            </a:r>
            <a:r>
              <a:rPr lang="it-IT" sz="2000" kern="1200" dirty="0">
                <a:solidFill>
                  <a:schemeClr val="accent5"/>
                </a:solidFill>
                <a:latin typeface="Helvetica" panose="020B0604020202020204" pitchFamily="34" charset="0"/>
                <a:ea typeface="+mn-ea"/>
                <a:cs typeface="Helvetica" panose="020B0604020202020204" pitchFamily="34" charset="0"/>
              </a:rPr>
              <a:t>elenco di possibili interventi di </a:t>
            </a:r>
            <a:r>
              <a:rPr lang="it-IT" sz="2000" kern="1200" dirty="0" err="1">
                <a:solidFill>
                  <a:schemeClr val="accent5"/>
                </a:solidFill>
                <a:latin typeface="Helvetica" panose="020B0604020202020204" pitchFamily="34" charset="0"/>
                <a:ea typeface="+mn-ea"/>
                <a:cs typeface="Helvetica" panose="020B0604020202020204" pitchFamily="34" charset="0"/>
              </a:rPr>
              <a:t>efficientamento</a:t>
            </a:r>
            <a:r>
              <a:rPr lang="it-IT" sz="2000" kern="1200" dirty="0">
                <a:solidFill>
                  <a:schemeClr val="accent5"/>
                </a:solidFill>
                <a:latin typeface="Helvetica" panose="020B0604020202020204" pitchFamily="34" charset="0"/>
                <a:ea typeface="+mn-ea"/>
                <a:cs typeface="Helvetica" panose="020B0604020202020204" pitchFamily="34" charset="0"/>
              </a:rPr>
              <a:t> disposti in ordine di priorità </a:t>
            </a:r>
          </a:p>
        </p:txBody>
      </p:sp>
      <p:cxnSp>
        <p:nvCxnSpPr>
          <p:cNvPr id="14" name="Connettore 2 13"/>
          <p:cNvCxnSpPr/>
          <p:nvPr/>
        </p:nvCxnSpPr>
        <p:spPr>
          <a:xfrm flipV="1">
            <a:off x="7249886" y="3409406"/>
            <a:ext cx="378823" cy="1"/>
          </a:xfrm>
          <a:prstGeom prst="straightConnector1">
            <a:avLst/>
          </a:prstGeom>
          <a:noFill/>
          <a:ln w="25400" cap="flat">
            <a:solidFill>
              <a:schemeClr val="accent4"/>
            </a:solidFill>
            <a:prstDash val="solid"/>
            <a:miter lim="400000"/>
            <a:tailEnd type="arrow"/>
          </a:ln>
          <a:effectLst/>
          <a:sp3d/>
        </p:spPr>
        <p:style>
          <a:lnRef idx="0">
            <a:scrgbClr r="0" g="0" b="0"/>
          </a:lnRef>
          <a:fillRef idx="0">
            <a:scrgbClr r="0" g="0" b="0"/>
          </a:fillRef>
          <a:effectRef idx="0">
            <a:scrgbClr r="0" g="0" b="0"/>
          </a:effectRef>
          <a:fontRef idx="none"/>
        </p:style>
      </p:cxnSp>
      <p:cxnSp>
        <p:nvCxnSpPr>
          <p:cNvPr id="15" name="Connettore 2 14"/>
          <p:cNvCxnSpPr/>
          <p:nvPr/>
        </p:nvCxnSpPr>
        <p:spPr>
          <a:xfrm flipH="1">
            <a:off x="7236825" y="4415246"/>
            <a:ext cx="339632" cy="0"/>
          </a:xfrm>
          <a:prstGeom prst="straightConnector1">
            <a:avLst/>
          </a:prstGeom>
          <a:noFill/>
          <a:ln w="25400" cap="flat">
            <a:solidFill>
              <a:schemeClr val="accent4"/>
            </a:solidFill>
            <a:prstDash val="solid"/>
            <a:miter lim="400000"/>
            <a:tailEnd type="arrow"/>
          </a:ln>
          <a:effectLst/>
          <a:sp3d/>
        </p:spPr>
        <p:style>
          <a:lnRef idx="0">
            <a:scrgbClr r="0" g="0" b="0"/>
          </a:lnRef>
          <a:fillRef idx="0">
            <a:scrgbClr r="0" g="0" b="0"/>
          </a:fillRef>
          <a:effectRef idx="0">
            <a:scrgbClr r="0" g="0" b="0"/>
          </a:effectRef>
          <a:fontRef idx="none"/>
        </p:style>
      </p:cxnSp>
      <p:sp>
        <p:nvSpPr>
          <p:cNvPr id="2" name="Segnaposto testo 1">
            <a:extLst>
              <a:ext uri="{FF2B5EF4-FFF2-40B4-BE49-F238E27FC236}">
                <a16:creationId xmlns:a16="http://schemas.microsoft.com/office/drawing/2014/main" id="{0458F0C5-EB1C-F3FC-CCD3-A74C480A8B75}"/>
              </a:ext>
            </a:extLst>
          </p:cNvPr>
          <p:cNvSpPr>
            <a:spLocks noGrp="1"/>
          </p:cNvSpPr>
          <p:nvPr>
            <p:ph type="body" sz="quarter" idx="21"/>
          </p:nvPr>
        </p:nvSpPr>
        <p:spPr>
          <a:xfrm>
            <a:off x="2094414" y="306267"/>
            <a:ext cx="8501941" cy="1391904"/>
          </a:xfrm>
        </p:spPr>
        <p:txBody>
          <a:bodyPr/>
          <a:lstStyle/>
          <a:p>
            <a:pPr algn="ctr"/>
            <a:r>
              <a:rPr lang="it-IT" sz="3200" dirty="0">
                <a:solidFill>
                  <a:srgbClr val="8DC57F"/>
                </a:solidFill>
                <a:latin typeface="Helvetica" panose="020B0604020202020204" pitchFamily="34" charset="0"/>
                <a:cs typeface="Helvetica" panose="020B0604020202020204" pitchFamily="34" charset="0"/>
              </a:rPr>
              <a:t>PROGRAMMA REGIONALE FESR 2021 - 2027</a:t>
            </a:r>
          </a:p>
          <a:p>
            <a:pPr algn="ctr"/>
            <a:r>
              <a:rPr lang="it-IT" sz="2400" dirty="0">
                <a:latin typeface="Helvetica" panose="020B0604020202020204" pitchFamily="34" charset="0"/>
                <a:cs typeface="Helvetica" panose="020B0604020202020204" pitchFamily="34" charset="0"/>
              </a:rPr>
              <a:t>AZIONE 2.1.2</a:t>
            </a:r>
          </a:p>
        </p:txBody>
      </p:sp>
    </p:spTree>
    <p:extLst>
      <p:ext uri="{BB962C8B-B14F-4D97-AF65-F5344CB8AC3E}">
        <p14:creationId xmlns:p14="http://schemas.microsoft.com/office/powerpoint/2010/main" val="3563375049"/>
      </p:ext>
    </p:extLst>
  </p:cSld>
  <p:clrMapOvr>
    <a:masterClrMapping/>
  </p:clrMapOvr>
  <p:transition spd="med"/>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28</a:t>
            </a:fld>
            <a:endParaRPr lang="it-IT"/>
          </a:p>
        </p:txBody>
      </p:sp>
      <p:sp>
        <p:nvSpPr>
          <p:cNvPr id="10" name="Rettangolo 9"/>
          <p:cNvSpPr/>
          <p:nvPr/>
        </p:nvSpPr>
        <p:spPr>
          <a:xfrm>
            <a:off x="8255725" y="3257014"/>
            <a:ext cx="3579223" cy="461665"/>
          </a:xfrm>
          <a:prstGeom prst="rect">
            <a:avLst/>
          </a:prstGeom>
        </p:spPr>
        <p:txBody>
          <a:bodyPr wrap="square">
            <a:spAutoFit/>
          </a:bodyPr>
          <a:lstStyle/>
          <a:p>
            <a:pPr algn="l"/>
            <a:r>
              <a:rPr lang="it-IT" sz="2400" b="0" dirty="0">
                <a:solidFill>
                  <a:srgbClr val="3C3C3C"/>
                </a:solidFill>
                <a:latin typeface="+mn-lt"/>
              </a:rPr>
              <a:t>.</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1" name="CasellaDiTesto 10"/>
          <p:cNvSpPr txBox="1"/>
          <p:nvPr/>
        </p:nvSpPr>
        <p:spPr>
          <a:xfrm>
            <a:off x="1593669" y="2649835"/>
            <a:ext cx="10598331" cy="185691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kumimoji="0" lang="it-IT" sz="2800" b="1" i="0" u="none" strike="noStrike" cap="none" spc="0" normalizeH="0" baseline="0" dirty="0">
                <a:ln>
                  <a:noFill/>
                </a:ln>
                <a:solidFill>
                  <a:schemeClr val="accent5"/>
                </a:solidFill>
                <a:effectLst/>
                <a:uFillTx/>
                <a:latin typeface="Helvetica Neue"/>
                <a:ea typeface="Helvetica Neue"/>
                <a:cs typeface="Helvetica Neue"/>
                <a:sym typeface="Helvetica Neue"/>
              </a:rPr>
              <a:t>L’assenza di una delle sezioni</a:t>
            </a:r>
            <a:r>
              <a:rPr kumimoji="0" lang="it-IT" sz="2800" b="1" i="0" u="none" strike="noStrike" cap="none" spc="0" normalizeH="0" dirty="0">
                <a:ln>
                  <a:noFill/>
                </a:ln>
                <a:solidFill>
                  <a:schemeClr val="accent5"/>
                </a:solidFill>
                <a:effectLst/>
                <a:uFillTx/>
                <a:latin typeface="Helvetica Neue"/>
                <a:ea typeface="Helvetica Neue"/>
                <a:cs typeface="Helvetica Neue"/>
                <a:sym typeface="Helvetica Neue"/>
              </a:rPr>
              <a:t> evidenziate nella slide precedente si traduce nella mancata rispondenza del documento alle disposizioni di cui alla norma UNI CEI EN 16247 parte 3 ed è causa di non ammissibilità della domanda</a:t>
            </a:r>
            <a:r>
              <a:rPr kumimoji="0" lang="it-IT" sz="3000" b="1" i="0" u="none" strike="noStrike" cap="none" spc="0" normalizeH="0" dirty="0">
                <a:ln>
                  <a:noFill/>
                </a:ln>
                <a:solidFill>
                  <a:schemeClr val="accent5"/>
                </a:solidFill>
                <a:effectLst/>
                <a:uFillTx/>
                <a:latin typeface="Helvetica Neue"/>
                <a:ea typeface="Helvetica Neue"/>
                <a:cs typeface="Helvetica Neue"/>
                <a:sym typeface="Helvetica Neue"/>
              </a:rPr>
              <a:t>.</a:t>
            </a:r>
            <a:endParaRPr kumimoji="0" lang="it-IT" sz="3000" b="1" i="0" u="none" strike="noStrike" cap="none" spc="0" normalizeH="0" baseline="0" dirty="0">
              <a:ln>
                <a:noFill/>
              </a:ln>
              <a:solidFill>
                <a:schemeClr val="accent5"/>
              </a:solidFill>
              <a:effectLst/>
              <a:uFillTx/>
              <a:latin typeface="Helvetica Neue"/>
              <a:ea typeface="Helvetica Neue"/>
              <a:cs typeface="Helvetica Neue"/>
              <a:sym typeface="Helvetica Neue"/>
            </a:endParaRPr>
          </a:p>
        </p:txBody>
      </p:sp>
      <p:pic>
        <p:nvPicPr>
          <p:cNvPr id="51202" name="Picture 2"/>
          <p:cNvPicPr>
            <a:picLocks noChangeAspect="1" noChangeArrowheads="1"/>
          </p:cNvPicPr>
          <p:nvPr/>
        </p:nvPicPr>
        <p:blipFill>
          <a:blip r:embed="rId2" cstate="print"/>
          <a:srcRect r="75558"/>
          <a:stretch>
            <a:fillRect/>
          </a:stretch>
        </p:blipFill>
        <p:spPr bwMode="auto">
          <a:xfrm>
            <a:off x="640080" y="2295074"/>
            <a:ext cx="836023" cy="2463572"/>
          </a:xfrm>
          <a:prstGeom prst="rect">
            <a:avLst/>
          </a:prstGeom>
          <a:noFill/>
          <a:ln w="9525">
            <a:noFill/>
            <a:miter lim="800000"/>
            <a:headEnd/>
            <a:tailEnd/>
          </a:ln>
          <a:effectLst/>
        </p:spPr>
      </p:pic>
      <p:sp>
        <p:nvSpPr>
          <p:cNvPr id="9" name="Segnaposto testo 1">
            <a:extLst>
              <a:ext uri="{FF2B5EF4-FFF2-40B4-BE49-F238E27FC236}">
                <a16:creationId xmlns:a16="http://schemas.microsoft.com/office/drawing/2014/main" id="{56B8AC12-E101-7564-563A-DF1DF1E02A7D}"/>
              </a:ext>
            </a:extLst>
          </p:cNvPr>
          <p:cNvSpPr>
            <a:spLocks noGrp="1"/>
          </p:cNvSpPr>
          <p:nvPr>
            <p:ph type="body" sz="quarter" idx="21"/>
          </p:nvPr>
        </p:nvSpPr>
        <p:spPr>
          <a:xfrm>
            <a:off x="2094414" y="306267"/>
            <a:ext cx="8501941" cy="1391904"/>
          </a:xfrm>
        </p:spPr>
        <p:txBody>
          <a:bodyPr/>
          <a:lstStyle/>
          <a:p>
            <a:pPr algn="ctr"/>
            <a:r>
              <a:rPr lang="it-IT" sz="3200" dirty="0">
                <a:solidFill>
                  <a:srgbClr val="8DC57F"/>
                </a:solidFill>
                <a:latin typeface="Helvetica" panose="020B0604020202020204" pitchFamily="34" charset="0"/>
                <a:cs typeface="Helvetica" panose="020B0604020202020204" pitchFamily="34" charset="0"/>
              </a:rPr>
              <a:t>PROGRAMMA REGIONALE FESR 2021 - 2027</a:t>
            </a:r>
          </a:p>
          <a:p>
            <a:pPr algn="ctr"/>
            <a:r>
              <a:rPr lang="it-IT" sz="2400" dirty="0">
                <a:latin typeface="Helvetica" panose="020B0604020202020204" pitchFamily="34" charset="0"/>
                <a:cs typeface="Helvetica" panose="020B0604020202020204" pitchFamily="34" charset="0"/>
              </a:rPr>
              <a:t>AZIONE 2.1.2</a:t>
            </a:r>
          </a:p>
        </p:txBody>
      </p:sp>
    </p:spTree>
    <p:extLst>
      <p:ext uri="{BB962C8B-B14F-4D97-AF65-F5344CB8AC3E}">
        <p14:creationId xmlns:p14="http://schemas.microsoft.com/office/powerpoint/2010/main" val="3563375049"/>
      </p:ext>
    </p:extLst>
  </p:cSld>
  <p:clrMapOvr>
    <a:masterClrMapping/>
  </p:clrMapOvr>
  <p:transition spd="med"/>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C2E3A169-5BB2-4D38-AE29-717983FA2571}"/>
              </a:ext>
            </a:extLst>
          </p:cNvPr>
          <p:cNvSpPr>
            <a:spLocks noGrp="1"/>
          </p:cNvSpPr>
          <p:nvPr>
            <p:ph type="body" sz="quarter" idx="21"/>
          </p:nvPr>
        </p:nvSpPr>
        <p:spPr>
          <a:xfrm>
            <a:off x="609600" y="4903981"/>
            <a:ext cx="10972799" cy="1384182"/>
          </a:xfrm>
        </p:spPr>
        <p:txBody>
          <a:bodyPr/>
          <a:lstStyle/>
          <a:p>
            <a:endParaRPr lang="it-IT" sz="3600" dirty="0">
              <a:solidFill>
                <a:srgbClr val="8DC57F"/>
              </a:solidFill>
              <a:latin typeface="Helvetica" panose="020B0604020202020204" pitchFamily="34" charset="0"/>
              <a:cs typeface="Helvetica" panose="020B0604020202020204" pitchFamily="34" charset="0"/>
            </a:endParaRPr>
          </a:p>
          <a:p>
            <a:endParaRPr lang="it-IT" sz="3600" dirty="0">
              <a:solidFill>
                <a:srgbClr val="8DC57F"/>
              </a:solidFill>
              <a:latin typeface="Helvetica" panose="020B0604020202020204" pitchFamily="34" charset="0"/>
              <a:cs typeface="Helvetica" panose="020B0604020202020204" pitchFamily="34" charset="0"/>
            </a:endParaRPr>
          </a:p>
          <a:p>
            <a:endParaRPr lang="it-IT" sz="3600" dirty="0">
              <a:solidFill>
                <a:srgbClr val="8DC57F"/>
              </a:solidFill>
              <a:latin typeface="Helvetica" panose="020B0604020202020204" pitchFamily="34" charset="0"/>
              <a:cs typeface="Helvetica" panose="020B0604020202020204" pitchFamily="34" charset="0"/>
            </a:endParaRPr>
          </a:p>
          <a:p>
            <a:r>
              <a:rPr lang="it-IT" sz="3600" dirty="0">
                <a:solidFill>
                  <a:srgbClr val="8DC57F"/>
                </a:solidFill>
                <a:latin typeface="Helvetica" panose="020B0604020202020204" pitchFamily="34" charset="0"/>
                <a:cs typeface="Helvetica" panose="020B0604020202020204" pitchFamily="34" charset="0"/>
              </a:rPr>
              <a:t>Le buone pratiche per la presentazione delle domande di finanziamento ad un bando regionale</a:t>
            </a:r>
          </a:p>
          <a:p>
            <a:endParaRPr lang="it-IT" sz="3600" dirty="0">
              <a:solidFill>
                <a:srgbClr val="8DC57F"/>
              </a:solidFill>
              <a:latin typeface="Helvetica" panose="020B0604020202020204" pitchFamily="34" charset="0"/>
              <a:cs typeface="Helvetica" panose="020B0604020202020204" pitchFamily="34" charset="0"/>
            </a:endParaRPr>
          </a:p>
          <a:p>
            <a:r>
              <a:rPr lang="it-IT" sz="3200" dirty="0">
                <a:solidFill>
                  <a:srgbClr val="8DC57F"/>
                </a:solidFill>
                <a:latin typeface="Helvetica" panose="020B0604020202020204" pitchFamily="34" charset="0"/>
                <a:cs typeface="Helvetica" panose="020B0604020202020204" pitchFamily="34" charset="0"/>
              </a:rPr>
              <a:t>Genova, 26/09/2023</a:t>
            </a:r>
          </a:p>
          <a:p>
            <a:endParaRPr lang="it-IT" sz="3200" dirty="0">
              <a:solidFill>
                <a:srgbClr val="8DC57F"/>
              </a:solidFill>
              <a:latin typeface="Helvetica" panose="020B0604020202020204" pitchFamily="34" charset="0"/>
              <a:cs typeface="Helvetica" panose="020B0604020202020204" pitchFamily="34" charset="0"/>
            </a:endParaRPr>
          </a:p>
          <a:p>
            <a:r>
              <a:rPr lang="it-IT" sz="3200" dirty="0">
                <a:solidFill>
                  <a:srgbClr val="8DC57F"/>
                </a:solidFill>
                <a:latin typeface="Helvetica" panose="020B0604020202020204" pitchFamily="34" charset="0"/>
                <a:cs typeface="Helvetica" panose="020B0604020202020204" pitchFamily="34" charset="0"/>
              </a:rPr>
              <a:t>CCIAA- Salone del bergamasco</a:t>
            </a:r>
          </a:p>
          <a:p>
            <a:endParaRPr lang="it-IT" sz="3200" dirty="0">
              <a:solidFill>
                <a:srgbClr val="8DC57F"/>
              </a:solidFill>
              <a:latin typeface="Helvetica" panose="020B0604020202020204" pitchFamily="34" charset="0"/>
              <a:cs typeface="Helvetica" panose="020B0604020202020204" pitchFamily="34" charset="0"/>
            </a:endParaRPr>
          </a:p>
          <a:p>
            <a:endParaRPr lang="it-IT" sz="3200" dirty="0">
              <a:solidFill>
                <a:srgbClr val="8DC57F"/>
              </a:solidFill>
              <a:latin typeface="Helvetica" panose="020B0604020202020204" pitchFamily="34" charset="0"/>
              <a:cs typeface="Helvetica" panose="020B0604020202020204" pitchFamily="34" charset="0"/>
            </a:endParaRPr>
          </a:p>
          <a:p>
            <a:r>
              <a:rPr lang="it-IT" sz="3200" dirty="0">
                <a:solidFill>
                  <a:srgbClr val="3C3C3C"/>
                </a:solidFill>
                <a:latin typeface="Helvetica" panose="020B0604020202020204" pitchFamily="34" charset="0"/>
                <a:cs typeface="Helvetica" panose="020B0604020202020204" pitchFamily="34" charset="0"/>
              </a:rPr>
              <a:t>Grazie per l’attenzione</a:t>
            </a:r>
          </a:p>
          <a:p>
            <a:endParaRPr lang="it-IT" sz="3200" dirty="0">
              <a:solidFill>
                <a:srgbClr val="8DC57F"/>
              </a:solidFill>
              <a:latin typeface="Helvetica" panose="020B0604020202020204" pitchFamily="34" charset="0"/>
              <a:cs typeface="Helvetica" panose="020B0604020202020204" pitchFamily="34" charset="0"/>
            </a:endParaRPr>
          </a:p>
          <a:p>
            <a:endParaRPr lang="it-IT" sz="3200" dirty="0">
              <a:solidFill>
                <a:srgbClr val="8DC57F"/>
              </a:solidFill>
              <a:latin typeface="Helvetica" panose="020B0604020202020204" pitchFamily="34" charset="0"/>
              <a:cs typeface="Helvetica" panose="020B0604020202020204" pitchFamily="34" charset="0"/>
            </a:endParaRPr>
          </a:p>
        </p:txBody>
      </p:sp>
      <p:sp>
        <p:nvSpPr>
          <p:cNvPr id="4" name="Segnaposto numero diapositiva 3">
            <a:extLst>
              <a:ext uri="{FF2B5EF4-FFF2-40B4-BE49-F238E27FC236}">
                <a16:creationId xmlns:a16="http://schemas.microsoft.com/office/drawing/2014/main" id="{B1D502ED-0EFC-4A5C-AFBD-AB8D77D304A9}"/>
              </a:ext>
            </a:extLst>
          </p:cNvPr>
          <p:cNvSpPr>
            <a:spLocks noGrp="1"/>
          </p:cNvSpPr>
          <p:nvPr>
            <p:ph type="sldNum" sz="quarter" idx="2"/>
          </p:nvPr>
        </p:nvSpPr>
        <p:spPr/>
        <p:txBody>
          <a:bodyPr/>
          <a:lstStyle/>
          <a:p>
            <a:fld id="{86CB4B4D-7CA3-9044-876B-883B54F8677D}" type="slidenum">
              <a:rPr lang="it-IT" smtClean="0"/>
              <a:pPr/>
              <a:t>29</a:t>
            </a:fld>
            <a:endParaRPr lang="it-IT"/>
          </a:p>
        </p:txBody>
      </p:sp>
    </p:spTree>
    <p:extLst>
      <p:ext uri="{BB962C8B-B14F-4D97-AF65-F5344CB8AC3E}">
        <p14:creationId xmlns:p14="http://schemas.microsoft.com/office/powerpoint/2010/main" val="444538805"/>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Segnaposto contenuto 2">
            <a:extLst>
              <a:ext uri="{FF2B5EF4-FFF2-40B4-BE49-F238E27FC236}">
                <a16:creationId xmlns:a16="http://schemas.microsoft.com/office/drawing/2014/main" id="{DECE0AB6-7308-4DDF-BF55-2B902796AC91}"/>
              </a:ext>
            </a:extLst>
          </p:cNvPr>
          <p:cNvSpPr>
            <a:spLocks noGrp="1"/>
          </p:cNvSpPr>
          <p:nvPr>
            <p:ph type="body" sz="quarter" idx="21"/>
          </p:nvPr>
        </p:nvSpPr>
        <p:spPr>
          <a:xfrm>
            <a:off x="2055935" y="344355"/>
            <a:ext cx="8376934" cy="492443"/>
          </a:xfrm>
          <a:noFill/>
        </p:spPr>
        <p:txBody>
          <a:bodyPr wrap="square" rtlCol="0">
            <a:spAutoFit/>
          </a:bodyPr>
          <a:lstStyle/>
          <a:p>
            <a:pPr defTabSz="825500" hangingPunct="0">
              <a:lnSpc>
                <a:spcPct val="100000"/>
              </a:lnSpc>
              <a:buClrTx/>
              <a:buFontTx/>
            </a:pPr>
            <a:r>
              <a:rPr lang="it-IT" sz="3200" dirty="0">
                <a:solidFill>
                  <a:srgbClr val="8DC57F"/>
                </a:solidFill>
                <a:latin typeface="Helvetica" panose="020B0604020202020204" pitchFamily="34" charset="0"/>
                <a:cs typeface="Helvetica" panose="020B0604020202020204" pitchFamily="34" charset="0"/>
                <a:sym typeface="Helvetica Neue"/>
              </a:rPr>
              <a:t>Diagnosi energetica: CHI LA REDIGE?</a:t>
            </a:r>
          </a:p>
        </p:txBody>
      </p:sp>
      <p:sp>
        <p:nvSpPr>
          <p:cNvPr id="12" name="Segnaposto numero diapositiva 11">
            <a:extLst>
              <a:ext uri="{FF2B5EF4-FFF2-40B4-BE49-F238E27FC236}">
                <a16:creationId xmlns:a16="http://schemas.microsoft.com/office/drawing/2014/main" id="{80F8681A-83DA-48D5-BCB3-1702FBC5B587}"/>
              </a:ext>
            </a:extLst>
          </p:cNvPr>
          <p:cNvSpPr>
            <a:spLocks noGrp="1"/>
          </p:cNvSpPr>
          <p:nvPr>
            <p:ph type="sldNum" sz="quarter" idx="2"/>
          </p:nvPr>
        </p:nvSpPr>
        <p:spPr/>
        <p:txBody>
          <a:bodyPr/>
          <a:lstStyle/>
          <a:p>
            <a:fld id="{C707DB79-51A1-4F21-AA9C-A1705C1A2D61}" type="slidenum">
              <a:rPr lang="it-IT" smtClean="0"/>
              <a:pPr/>
              <a:t>3</a:t>
            </a:fld>
            <a:endParaRPr lang="it-IT"/>
          </a:p>
        </p:txBody>
      </p:sp>
      <p:sp>
        <p:nvSpPr>
          <p:cNvPr id="5" name="Segnaposto testo 4">
            <a:extLst>
              <a:ext uri="{FF2B5EF4-FFF2-40B4-BE49-F238E27FC236}">
                <a16:creationId xmlns:a16="http://schemas.microsoft.com/office/drawing/2014/main" id="{217F7ABB-CEFD-42B1-97C4-EC847FAC7F98}"/>
              </a:ext>
            </a:extLst>
          </p:cNvPr>
          <p:cNvSpPr>
            <a:spLocks noGrp="1"/>
          </p:cNvSpPr>
          <p:nvPr>
            <p:ph type="body" sz="quarter" idx="23"/>
          </p:nvPr>
        </p:nvSpPr>
        <p:spPr>
          <a:xfrm>
            <a:off x="295238" y="1262487"/>
            <a:ext cx="11601524" cy="1333698"/>
          </a:xfrm>
          <a:noFill/>
        </p:spPr>
        <p:txBody>
          <a:bodyPr wrap="square" rtlCol="0">
            <a:spAutoFit/>
          </a:bodyPr>
          <a:lstStyle/>
          <a:p>
            <a:pPr marL="0" indent="0" algn="just" defTabSz="825500" hangingPunct="0">
              <a:spcBef>
                <a:spcPts val="0"/>
              </a:spcBef>
              <a:buClrTx/>
              <a:buSzTx/>
              <a:buNone/>
            </a:pPr>
            <a:r>
              <a:rPr lang="it-IT" sz="2000" kern="1200" dirty="0">
                <a:solidFill>
                  <a:srgbClr val="154194"/>
                </a:solidFill>
                <a:latin typeface="Helvetica" panose="020B0604020202020204" pitchFamily="34" charset="0"/>
                <a:ea typeface="+mn-ea"/>
                <a:cs typeface="Helvetica" panose="020B0604020202020204" pitchFamily="34" charset="0"/>
              </a:rPr>
              <a:t>La diagnosi energetica </a:t>
            </a:r>
            <a:r>
              <a:rPr lang="it-IT" sz="2000" b="1" kern="1200" dirty="0">
                <a:solidFill>
                  <a:srgbClr val="8DC57F"/>
                </a:solidFill>
                <a:latin typeface="Helvetica" panose="020B0604020202020204" pitchFamily="34" charset="0"/>
                <a:ea typeface="+mn-ea"/>
                <a:cs typeface="Helvetica" panose="020B0604020202020204" pitchFamily="34" charset="0"/>
              </a:rPr>
              <a:t>non è obbligatoria</a:t>
            </a:r>
            <a:r>
              <a:rPr lang="it-IT" sz="2000" kern="1200" dirty="0">
                <a:solidFill>
                  <a:srgbClr val="154194"/>
                </a:solidFill>
                <a:latin typeface="Helvetica" panose="020B0604020202020204" pitchFamily="34" charset="0"/>
                <a:ea typeface="+mn-ea"/>
                <a:cs typeface="Helvetica" panose="020B0604020202020204" pitchFamily="34" charset="0"/>
              </a:rPr>
              <a:t>, se non per determinati soggetti definiti dalla norma ISO 50001 (grandi imprese e imprese energivore). Per queste organizzazioni è obbligatorio che il documento venga redatto da un soggetto certificato </a:t>
            </a:r>
            <a:r>
              <a:rPr lang="it-IT" sz="2000" kern="1200" dirty="0" err="1">
                <a:solidFill>
                  <a:srgbClr val="154194"/>
                </a:solidFill>
                <a:latin typeface="Helvetica" panose="020B0604020202020204" pitchFamily="34" charset="0"/>
                <a:ea typeface="+mn-ea"/>
                <a:cs typeface="Helvetica" panose="020B0604020202020204" pitchFamily="34" charset="0"/>
              </a:rPr>
              <a:t>ESCo</a:t>
            </a:r>
            <a:r>
              <a:rPr lang="it-IT" sz="2000" kern="1200" dirty="0">
                <a:solidFill>
                  <a:srgbClr val="154194"/>
                </a:solidFill>
                <a:latin typeface="Helvetica" panose="020B0604020202020204" pitchFamily="34" charset="0"/>
                <a:ea typeface="+mn-ea"/>
                <a:cs typeface="Helvetica" panose="020B0604020202020204" pitchFamily="34" charset="0"/>
              </a:rPr>
              <a:t> (Energy Service Company) o EGE (Esperto in Gestione dell’Energia).</a:t>
            </a:r>
          </a:p>
        </p:txBody>
      </p:sp>
      <p:sp>
        <p:nvSpPr>
          <p:cNvPr id="2" name="Segnaposto testo 4">
            <a:extLst>
              <a:ext uri="{FF2B5EF4-FFF2-40B4-BE49-F238E27FC236}">
                <a16:creationId xmlns:a16="http://schemas.microsoft.com/office/drawing/2014/main" id="{16CC2853-3ADD-1272-046E-64365738CAC0}"/>
              </a:ext>
            </a:extLst>
          </p:cNvPr>
          <p:cNvSpPr txBox="1">
            <a:spLocks/>
          </p:cNvSpPr>
          <p:nvPr/>
        </p:nvSpPr>
        <p:spPr>
          <a:xfrm>
            <a:off x="295237" y="2596185"/>
            <a:ext cx="11601525" cy="3565079"/>
          </a:xfrm>
          <a:prstGeom prst="rect">
            <a:avLst/>
          </a:prstGeom>
          <a:noFill/>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50800" tIns="50800" rIns="50800" bIns="50800" rtlCol="0" anchor="t">
            <a:spAutoFit/>
          </a:bodyPr>
          <a:lstStyle>
            <a:lvl1pPr marL="179388" marR="0" indent="-179388" algn="l" defTabSz="412750" rtl="0" eaLnBrk="1" latinLnBrk="0" hangingPunct="1">
              <a:lnSpc>
                <a:spcPct val="100000"/>
              </a:lnSpc>
              <a:spcBef>
                <a:spcPts val="900"/>
              </a:spcBef>
              <a:spcAft>
                <a:spcPts val="0"/>
              </a:spcAft>
              <a:buClr>
                <a:srgbClr val="31A836"/>
              </a:buClr>
              <a:buSzPct val="125000"/>
              <a:buFont typeface="Wingdings" panose="05000000000000000000" pitchFamily="2" charset="2"/>
              <a:buChar char="§"/>
              <a:tabLst/>
              <a:defRPr sz="1800" b="0" i="0" u="none" strike="noStrike" cap="none" spc="0" baseline="0">
                <a:solidFill>
                  <a:srgbClr val="3C3C3C"/>
                </a:solidFill>
                <a:uFillTx/>
                <a:latin typeface="+mn-lt"/>
                <a:ea typeface="Helvetica Neue"/>
                <a:cs typeface="Helvetica Neue"/>
                <a:sym typeface="Helvetica Neue"/>
              </a:defRPr>
            </a:lvl1pPr>
            <a:lvl2pPr marL="357982" marR="0" indent="-179388" algn="l" defTabSz="412750" rtl="0" eaLnBrk="1" latinLnBrk="0" hangingPunct="1">
              <a:lnSpc>
                <a:spcPct val="100000"/>
              </a:lnSpc>
              <a:spcBef>
                <a:spcPts val="900"/>
              </a:spcBef>
              <a:spcAft>
                <a:spcPts val="0"/>
              </a:spcAft>
              <a:buClr>
                <a:srgbClr val="31A836"/>
              </a:buClr>
              <a:buSzPct val="125000"/>
              <a:buFont typeface="Wingdings" panose="05000000000000000000" pitchFamily="2" charset="2"/>
              <a:buChar char="§"/>
              <a:tabLst/>
              <a:defRPr sz="1600" b="0" i="0" u="none" strike="noStrike" cap="none" spc="0" baseline="0">
                <a:solidFill>
                  <a:srgbClr val="3C3C3C"/>
                </a:solidFill>
                <a:uFillTx/>
                <a:latin typeface="+mn-lt"/>
                <a:ea typeface="Helvetica Neue"/>
                <a:cs typeface="Helvetica Neue"/>
                <a:sym typeface="Helvetica Neue"/>
              </a:defRPr>
            </a:lvl2pPr>
            <a:lvl3pPr marL="537369" marR="0" indent="-179388" algn="l" defTabSz="412750" rtl="0" eaLnBrk="1" latinLnBrk="0" hangingPunct="1">
              <a:lnSpc>
                <a:spcPct val="100000"/>
              </a:lnSpc>
              <a:spcBef>
                <a:spcPts val="900"/>
              </a:spcBef>
              <a:spcAft>
                <a:spcPts val="0"/>
              </a:spcAft>
              <a:buClr>
                <a:srgbClr val="31A836"/>
              </a:buClr>
              <a:buSzPct val="125000"/>
              <a:buFont typeface="Wingdings" panose="05000000000000000000" pitchFamily="2" charset="2"/>
              <a:buChar char="§"/>
              <a:tabLst/>
              <a:defRPr sz="1600" b="0" i="0" u="none" strike="noStrike" cap="none" spc="0" baseline="0">
                <a:solidFill>
                  <a:srgbClr val="3C3C3C"/>
                </a:solidFill>
                <a:uFillTx/>
                <a:latin typeface="+mn-lt"/>
                <a:ea typeface="Helvetica Neue"/>
                <a:cs typeface="Helvetica Neue"/>
                <a:sym typeface="Helvetica Neue"/>
              </a:defRPr>
            </a:lvl3pPr>
            <a:lvl4pPr marL="716757" marR="0" indent="-179388" algn="l" defTabSz="412750" rtl="0" eaLnBrk="1" latinLnBrk="0" hangingPunct="1">
              <a:lnSpc>
                <a:spcPct val="100000"/>
              </a:lnSpc>
              <a:spcBef>
                <a:spcPts val="900"/>
              </a:spcBef>
              <a:spcAft>
                <a:spcPts val="0"/>
              </a:spcAft>
              <a:buClr>
                <a:srgbClr val="31A836"/>
              </a:buClr>
              <a:buSzPct val="125000"/>
              <a:buFont typeface="Wingdings" panose="05000000000000000000" pitchFamily="2" charset="2"/>
              <a:buChar char="§"/>
              <a:tabLst/>
              <a:defRPr sz="1400" b="0" i="0" u="none" strike="noStrike" cap="none" spc="0" baseline="0">
                <a:solidFill>
                  <a:srgbClr val="3C3C3C"/>
                </a:solidFill>
                <a:uFillTx/>
                <a:latin typeface="+mn-lt"/>
                <a:ea typeface="Helvetica Neue"/>
                <a:cs typeface="Helvetica Neue"/>
                <a:sym typeface="Helvetica Neue"/>
              </a:defRPr>
            </a:lvl4pPr>
            <a:lvl5pPr marL="896144" marR="0" indent="-179388" algn="l" defTabSz="412750" rtl="0" eaLnBrk="1" latinLnBrk="0" hangingPunct="1">
              <a:lnSpc>
                <a:spcPct val="100000"/>
              </a:lnSpc>
              <a:spcBef>
                <a:spcPts val="900"/>
              </a:spcBef>
              <a:spcAft>
                <a:spcPts val="0"/>
              </a:spcAft>
              <a:buClr>
                <a:srgbClr val="31A836"/>
              </a:buClr>
              <a:buSzPct val="125000"/>
              <a:buFont typeface="Wingdings" panose="05000000000000000000" pitchFamily="2" charset="2"/>
              <a:buChar char="§"/>
              <a:tabLst/>
              <a:defRPr sz="1400" b="0" i="0" u="none" strike="noStrike" cap="none" spc="0" baseline="0">
                <a:solidFill>
                  <a:srgbClr val="3C3C3C"/>
                </a:solidFill>
                <a:uFillTx/>
                <a:latin typeface="+mn-lt"/>
                <a:ea typeface="Helvetica Neue"/>
                <a:cs typeface="Helvetica Neue"/>
                <a:sym typeface="Helvetica Neue"/>
              </a:defRPr>
            </a:lvl5pPr>
            <a:lvl6pPr marL="1905000" marR="0" indent="-317500" algn="l" defTabSz="412750" rtl="0" eaLnBrk="1" latinLnBrk="0" hangingPunct="1">
              <a:lnSpc>
                <a:spcPct val="100000"/>
              </a:lnSpc>
              <a:spcBef>
                <a:spcPts val="2950"/>
              </a:spcBef>
              <a:spcAft>
                <a:spcPts val="0"/>
              </a:spcAft>
              <a:buClrTx/>
              <a:buSzPct val="125000"/>
              <a:buFontTx/>
              <a:buChar char="•"/>
              <a:tabLst/>
              <a:defRPr sz="2400" b="0" i="0" u="none" strike="noStrike" cap="none" spc="0" baseline="0">
                <a:solidFill>
                  <a:srgbClr val="000000"/>
                </a:solidFill>
                <a:uFillTx/>
                <a:latin typeface="Helvetica Neue"/>
                <a:ea typeface="Helvetica Neue"/>
                <a:cs typeface="Helvetica Neue"/>
                <a:sym typeface="Helvetica Neue"/>
              </a:defRPr>
            </a:lvl6pPr>
            <a:lvl7pPr marL="2222500" marR="0" indent="-317500" algn="l" defTabSz="412750" rtl="0" eaLnBrk="1" latinLnBrk="0" hangingPunct="1">
              <a:lnSpc>
                <a:spcPct val="100000"/>
              </a:lnSpc>
              <a:spcBef>
                <a:spcPts val="2950"/>
              </a:spcBef>
              <a:spcAft>
                <a:spcPts val="0"/>
              </a:spcAft>
              <a:buClrTx/>
              <a:buSzPct val="125000"/>
              <a:buFontTx/>
              <a:buChar char="•"/>
              <a:tabLst/>
              <a:defRPr sz="2400" b="0" i="0" u="none" strike="noStrike" cap="none" spc="0" baseline="0">
                <a:solidFill>
                  <a:srgbClr val="000000"/>
                </a:solidFill>
                <a:uFillTx/>
                <a:latin typeface="Helvetica Neue"/>
                <a:ea typeface="Helvetica Neue"/>
                <a:cs typeface="Helvetica Neue"/>
                <a:sym typeface="Helvetica Neue"/>
              </a:defRPr>
            </a:lvl7pPr>
            <a:lvl8pPr marL="2540000" marR="0" indent="-317500" algn="l" defTabSz="412750" rtl="0" eaLnBrk="1" latinLnBrk="0" hangingPunct="1">
              <a:lnSpc>
                <a:spcPct val="100000"/>
              </a:lnSpc>
              <a:spcBef>
                <a:spcPts val="2950"/>
              </a:spcBef>
              <a:spcAft>
                <a:spcPts val="0"/>
              </a:spcAft>
              <a:buClrTx/>
              <a:buSzPct val="125000"/>
              <a:buFontTx/>
              <a:buChar char="•"/>
              <a:tabLst/>
              <a:defRPr sz="2400" b="0" i="0" u="none" strike="noStrike" cap="none" spc="0" baseline="0">
                <a:solidFill>
                  <a:srgbClr val="000000"/>
                </a:solidFill>
                <a:uFillTx/>
                <a:latin typeface="Helvetica Neue"/>
                <a:ea typeface="Helvetica Neue"/>
                <a:cs typeface="Helvetica Neue"/>
                <a:sym typeface="Helvetica Neue"/>
              </a:defRPr>
            </a:lvl8pPr>
            <a:lvl9pPr marL="2857500" marR="0" indent="-317500" algn="l" defTabSz="412750" rtl="0" eaLnBrk="1" latinLnBrk="0" hangingPunct="1">
              <a:lnSpc>
                <a:spcPct val="100000"/>
              </a:lnSpc>
              <a:spcBef>
                <a:spcPts val="2950"/>
              </a:spcBef>
              <a:spcAft>
                <a:spcPts val="0"/>
              </a:spcAft>
              <a:buClrTx/>
              <a:buSzPct val="125000"/>
              <a:buFontTx/>
              <a:buChar char="•"/>
              <a:tabLst/>
              <a:defRPr sz="2400" b="0" i="0" u="none" strike="noStrike" cap="none" spc="0" baseline="0">
                <a:solidFill>
                  <a:srgbClr val="000000"/>
                </a:solidFill>
                <a:uFillTx/>
                <a:latin typeface="Helvetica Neue"/>
                <a:ea typeface="Helvetica Neue"/>
                <a:cs typeface="Helvetica Neue"/>
                <a:sym typeface="Helvetica Neue"/>
              </a:defRPr>
            </a:lvl9pPr>
          </a:lstStyle>
          <a:p>
            <a:pPr marL="0" indent="0" algn="just" defTabSz="825500" hangingPunct="0">
              <a:spcBef>
                <a:spcPts val="0"/>
              </a:spcBef>
              <a:spcAft>
                <a:spcPts val="600"/>
              </a:spcAft>
              <a:buClrTx/>
              <a:buSzTx/>
              <a:buFont typeface="Wingdings" panose="05000000000000000000" pitchFamily="2" charset="2"/>
              <a:buNone/>
            </a:pPr>
            <a:r>
              <a:rPr lang="it-IT" sz="2000" kern="1200" dirty="0">
                <a:solidFill>
                  <a:srgbClr val="154194"/>
                </a:solidFill>
                <a:latin typeface="Helvetica" panose="020B0604020202020204" pitchFamily="34" charset="0"/>
                <a:ea typeface="+mn-ea"/>
                <a:cs typeface="Helvetica" panose="020B0604020202020204" pitchFamily="34" charset="0"/>
              </a:rPr>
              <a:t>Al contrario, per tutti gli altri soggetti, la diagnosi energetica </a:t>
            </a:r>
            <a:r>
              <a:rPr lang="it-IT" sz="2000" b="1" kern="1200" dirty="0">
                <a:solidFill>
                  <a:srgbClr val="8DC57F"/>
                </a:solidFill>
                <a:latin typeface="Helvetica" panose="020B0604020202020204" pitchFamily="34" charset="0"/>
                <a:ea typeface="+mn-ea"/>
                <a:cs typeface="Helvetica" panose="020B0604020202020204" pitchFamily="34" charset="0"/>
              </a:rPr>
              <a:t>può essere svolta </a:t>
            </a:r>
            <a:r>
              <a:rPr lang="it-IT" sz="2000" kern="1200" dirty="0">
                <a:solidFill>
                  <a:srgbClr val="154194"/>
                </a:solidFill>
                <a:latin typeface="Helvetica" panose="020B0604020202020204" pitchFamily="34" charset="0"/>
                <a:ea typeface="+mn-ea"/>
                <a:cs typeface="Helvetica" panose="020B0604020202020204" pitchFamily="34" charset="0"/>
              </a:rPr>
              <a:t>da un qualsiasi </a:t>
            </a:r>
            <a:r>
              <a:rPr lang="it-IT" sz="2000" b="1" kern="1200" dirty="0">
                <a:solidFill>
                  <a:srgbClr val="8DC57F"/>
                </a:solidFill>
                <a:latin typeface="Helvetica" panose="020B0604020202020204" pitchFamily="34" charset="0"/>
                <a:ea typeface="+mn-ea"/>
                <a:cs typeface="Helvetica" panose="020B0604020202020204" pitchFamily="34" charset="0"/>
              </a:rPr>
              <a:t>professionista del settore </a:t>
            </a:r>
            <a:r>
              <a:rPr lang="it-IT" sz="2000" kern="1200" dirty="0">
                <a:solidFill>
                  <a:srgbClr val="154194"/>
                </a:solidFill>
                <a:latin typeface="Helvetica" panose="020B0604020202020204" pitchFamily="34" charset="0"/>
                <a:ea typeface="+mn-ea"/>
                <a:cs typeface="Helvetica" panose="020B0604020202020204" pitchFamily="34" charset="0"/>
              </a:rPr>
              <a:t>(ing., arch., geom., ecc.) che </a:t>
            </a:r>
            <a:r>
              <a:rPr lang="it-IT" sz="2000" b="1" kern="1200" dirty="0">
                <a:solidFill>
                  <a:schemeClr val="accent5"/>
                </a:solidFill>
                <a:latin typeface="Helvetica" panose="020B0604020202020204" pitchFamily="34" charset="0"/>
                <a:ea typeface="+mn-ea"/>
                <a:cs typeface="Helvetica" panose="020B0604020202020204" pitchFamily="34" charset="0"/>
              </a:rPr>
              <a:t>possegga le competenze adeguate</a:t>
            </a:r>
            <a:r>
              <a:rPr lang="it-IT" sz="2000" kern="1200" dirty="0">
                <a:solidFill>
                  <a:srgbClr val="154194"/>
                </a:solidFill>
                <a:latin typeface="Helvetica" panose="020B0604020202020204" pitchFamily="34" charset="0"/>
                <a:ea typeface="+mn-ea"/>
                <a:cs typeface="Helvetica" panose="020B0604020202020204" pitchFamily="34" charset="0"/>
              </a:rPr>
              <a:t>. La figura professionale individuata deve pertanto essere accreditata a redigere documenti che presentino tutti i seguenti </a:t>
            </a:r>
            <a:r>
              <a:rPr lang="it-IT" sz="2000" b="1" kern="1200" dirty="0">
                <a:solidFill>
                  <a:schemeClr val="accent5"/>
                </a:solidFill>
                <a:latin typeface="Helvetica" panose="020B0604020202020204" pitchFamily="34" charset="0"/>
                <a:ea typeface="+mn-ea"/>
                <a:cs typeface="Helvetica" panose="020B0604020202020204" pitchFamily="34" charset="0"/>
              </a:rPr>
              <a:t>requisiti specifici</a:t>
            </a:r>
            <a:r>
              <a:rPr lang="it-IT" sz="2000" kern="1200" dirty="0">
                <a:solidFill>
                  <a:srgbClr val="154194"/>
                </a:solidFill>
                <a:latin typeface="Helvetica" panose="020B0604020202020204" pitchFamily="34" charset="0"/>
                <a:ea typeface="+mn-ea"/>
                <a:cs typeface="Helvetica" panose="020B0604020202020204" pitchFamily="34" charset="0"/>
              </a:rPr>
              <a:t>:</a:t>
            </a:r>
          </a:p>
          <a:p>
            <a:pPr lvl="2" algn="just" defTabSz="825500" hangingPunct="0">
              <a:spcBef>
                <a:spcPts val="0"/>
              </a:spcBef>
              <a:spcAft>
                <a:spcPts val="600"/>
              </a:spcAft>
              <a:buClr>
                <a:srgbClr val="8DC57F"/>
              </a:buClr>
              <a:buSzTx/>
            </a:pPr>
            <a:r>
              <a:rPr lang="it-IT" sz="2000" b="1" kern="1200" dirty="0">
                <a:solidFill>
                  <a:schemeClr val="accent5"/>
                </a:solidFill>
                <a:latin typeface="Helvetica" panose="020B0604020202020204" pitchFamily="34" charset="0"/>
                <a:ea typeface="+mn-ea"/>
                <a:cs typeface="Helvetica" panose="020B0604020202020204" pitchFamily="34" charset="0"/>
              </a:rPr>
              <a:t>Completezza</a:t>
            </a:r>
            <a:r>
              <a:rPr lang="it-IT" sz="2000" kern="1200" dirty="0">
                <a:solidFill>
                  <a:schemeClr val="accent5"/>
                </a:solidFill>
                <a:latin typeface="Helvetica" panose="020B0604020202020204" pitchFamily="34" charset="0"/>
                <a:ea typeface="+mn-ea"/>
                <a:cs typeface="Helvetica" panose="020B0604020202020204" pitchFamily="34" charset="0"/>
              </a:rPr>
              <a:t> 	</a:t>
            </a:r>
            <a:r>
              <a:rPr lang="it-IT" sz="2000" kern="1200" dirty="0">
                <a:solidFill>
                  <a:srgbClr val="154194"/>
                </a:solidFill>
                <a:latin typeface="Helvetica" panose="020B0604020202020204" pitchFamily="34" charset="0"/>
                <a:ea typeface="+mn-ea"/>
                <a:cs typeface="Helvetica" panose="020B0604020202020204" pitchFamily="34" charset="0"/>
                <a:sym typeface="Wingdings" panose="05000000000000000000" pitchFamily="2" charset="2"/>
              </a:rPr>
              <a:t> Descrizione </a:t>
            </a:r>
            <a:r>
              <a:rPr lang="it-IT" sz="2000" b="1" kern="1200" dirty="0">
                <a:solidFill>
                  <a:srgbClr val="8DC57F"/>
                </a:solidFill>
                <a:latin typeface="Helvetica" panose="020B0604020202020204" pitchFamily="34" charset="0"/>
                <a:ea typeface="+mn-ea"/>
                <a:cs typeface="Helvetica" panose="020B0604020202020204" pitchFamily="34" charset="0"/>
                <a:sym typeface="Wingdings" panose="05000000000000000000" pitchFamily="2" charset="2"/>
              </a:rPr>
              <a:t>esaustiva</a:t>
            </a:r>
            <a:r>
              <a:rPr lang="it-IT" sz="2000" kern="1200" dirty="0">
                <a:solidFill>
                  <a:srgbClr val="154194"/>
                </a:solidFill>
                <a:latin typeface="Helvetica" panose="020B0604020202020204" pitchFamily="34" charset="0"/>
                <a:ea typeface="+mn-ea"/>
                <a:cs typeface="Helvetica" panose="020B0604020202020204" pitchFamily="34" charset="0"/>
                <a:sym typeface="Wingdings" panose="05000000000000000000" pitchFamily="2" charset="2"/>
              </a:rPr>
              <a:t> del sistema energetico dell’organizzazione</a:t>
            </a:r>
          </a:p>
          <a:p>
            <a:pPr lvl="2" algn="just" defTabSz="825500" hangingPunct="0">
              <a:spcBef>
                <a:spcPts val="0"/>
              </a:spcBef>
              <a:spcAft>
                <a:spcPts val="600"/>
              </a:spcAft>
              <a:buClr>
                <a:srgbClr val="8DC57F"/>
              </a:buClr>
              <a:buSzTx/>
            </a:pPr>
            <a:r>
              <a:rPr lang="it-IT" sz="2000" b="1" kern="1200" dirty="0">
                <a:solidFill>
                  <a:schemeClr val="accent5"/>
                </a:solidFill>
                <a:latin typeface="Helvetica" panose="020B0604020202020204" pitchFamily="34" charset="0"/>
                <a:ea typeface="+mn-ea"/>
                <a:cs typeface="Helvetica" panose="020B0604020202020204" pitchFamily="34" charset="0"/>
                <a:sym typeface="Wingdings" panose="05000000000000000000" pitchFamily="2" charset="2"/>
              </a:rPr>
              <a:t>Attendibilità</a:t>
            </a:r>
            <a:r>
              <a:rPr lang="it-IT" sz="2000" kern="1200" dirty="0">
                <a:solidFill>
                  <a:srgbClr val="154194"/>
                </a:solidFill>
                <a:latin typeface="Helvetica" panose="020B0604020202020204" pitchFamily="34" charset="0"/>
                <a:ea typeface="+mn-ea"/>
                <a:cs typeface="Helvetica" panose="020B0604020202020204" pitchFamily="34" charset="0"/>
                <a:sym typeface="Wingdings" panose="05000000000000000000" pitchFamily="2" charset="2"/>
              </a:rPr>
              <a:t> 	 </a:t>
            </a:r>
            <a:r>
              <a:rPr lang="it-IT" sz="2000" b="1" kern="1200" dirty="0">
                <a:solidFill>
                  <a:srgbClr val="8DC57F"/>
                </a:solidFill>
                <a:latin typeface="Helvetica" panose="020B0604020202020204" pitchFamily="34" charset="0"/>
                <a:ea typeface="+mn-ea"/>
                <a:cs typeface="Helvetica" panose="020B0604020202020204" pitchFamily="34" charset="0"/>
                <a:sym typeface="Wingdings" panose="05000000000000000000" pitchFamily="2" charset="2"/>
              </a:rPr>
              <a:t>Analisi approfondita </a:t>
            </a:r>
            <a:r>
              <a:rPr lang="it-IT" sz="2000" kern="1200" dirty="0">
                <a:solidFill>
                  <a:srgbClr val="154194"/>
                </a:solidFill>
                <a:latin typeface="Helvetica" panose="020B0604020202020204" pitchFamily="34" charset="0"/>
                <a:ea typeface="+mn-ea"/>
                <a:cs typeface="Helvetica" panose="020B0604020202020204" pitchFamily="34" charset="0"/>
                <a:sym typeface="Wingdings" panose="05000000000000000000" pitchFamily="2" charset="2"/>
              </a:rPr>
              <a:t>documentazione tecnica e </a:t>
            </a:r>
            <a:r>
              <a:rPr lang="it-IT" sz="2000" b="1" kern="1200" dirty="0">
                <a:solidFill>
                  <a:srgbClr val="8DC57F"/>
                </a:solidFill>
                <a:latin typeface="Helvetica" panose="020B0604020202020204" pitchFamily="34" charset="0"/>
                <a:ea typeface="+mn-ea"/>
                <a:cs typeface="Helvetica" panose="020B0604020202020204" pitchFamily="34" charset="0"/>
                <a:sym typeface="Wingdings" panose="05000000000000000000" pitchFamily="2" charset="2"/>
              </a:rPr>
              <a:t>trasparenza nei calcoli</a:t>
            </a:r>
          </a:p>
          <a:p>
            <a:pPr lvl="2" algn="just" defTabSz="825500" hangingPunct="0">
              <a:spcBef>
                <a:spcPts val="0"/>
              </a:spcBef>
              <a:spcAft>
                <a:spcPts val="600"/>
              </a:spcAft>
              <a:buClr>
                <a:srgbClr val="8DC57F"/>
              </a:buClr>
              <a:buSzTx/>
            </a:pPr>
            <a:r>
              <a:rPr lang="it-IT" sz="2000" b="1" kern="1200" dirty="0">
                <a:solidFill>
                  <a:schemeClr val="accent5"/>
                </a:solidFill>
                <a:latin typeface="Helvetica" panose="020B0604020202020204" pitchFamily="34" charset="0"/>
                <a:ea typeface="+mn-ea"/>
                <a:cs typeface="Helvetica" panose="020B0604020202020204" pitchFamily="34" charset="0"/>
                <a:sym typeface="Wingdings" panose="05000000000000000000" pitchFamily="2" charset="2"/>
              </a:rPr>
              <a:t>Tracciabilità</a:t>
            </a:r>
            <a:r>
              <a:rPr lang="it-IT" sz="2000" kern="1200" dirty="0">
                <a:solidFill>
                  <a:srgbClr val="154194"/>
                </a:solidFill>
                <a:latin typeface="Helvetica" panose="020B0604020202020204" pitchFamily="34" charset="0"/>
                <a:ea typeface="+mn-ea"/>
                <a:cs typeface="Helvetica" panose="020B0604020202020204" pitchFamily="34" charset="0"/>
                <a:sym typeface="Wingdings" panose="05000000000000000000" pitchFamily="2" charset="2"/>
              </a:rPr>
              <a:t>	Attraverso l’applicazione di una </a:t>
            </a:r>
            <a:r>
              <a:rPr lang="it-IT" sz="2000" b="1" kern="1200" dirty="0">
                <a:solidFill>
                  <a:srgbClr val="8DC57F"/>
                </a:solidFill>
                <a:latin typeface="Helvetica" panose="020B0604020202020204" pitchFamily="34" charset="0"/>
                <a:ea typeface="+mn-ea"/>
                <a:cs typeface="Helvetica" panose="020B0604020202020204" pitchFamily="34" charset="0"/>
                <a:sym typeface="Wingdings" panose="05000000000000000000" pitchFamily="2" charset="2"/>
              </a:rPr>
              <a:t>procedura standardizzata</a:t>
            </a:r>
          </a:p>
          <a:p>
            <a:pPr lvl="2" algn="just" defTabSz="825500" hangingPunct="0">
              <a:spcBef>
                <a:spcPts val="0"/>
              </a:spcBef>
              <a:spcAft>
                <a:spcPts val="600"/>
              </a:spcAft>
              <a:buClr>
                <a:srgbClr val="8DC57F"/>
              </a:buClr>
              <a:buSzTx/>
            </a:pPr>
            <a:r>
              <a:rPr lang="it-IT" sz="2000" b="1" kern="1200" dirty="0">
                <a:solidFill>
                  <a:schemeClr val="accent5"/>
                </a:solidFill>
                <a:latin typeface="Helvetica" panose="020B0604020202020204" pitchFamily="34" charset="0"/>
                <a:ea typeface="+mn-ea"/>
                <a:cs typeface="Helvetica" panose="020B0604020202020204" pitchFamily="34" charset="0"/>
                <a:sym typeface="Wingdings" panose="05000000000000000000" pitchFamily="2" charset="2"/>
              </a:rPr>
              <a:t>Verificabilità</a:t>
            </a:r>
            <a:r>
              <a:rPr lang="it-IT" sz="2000" kern="1200" dirty="0">
                <a:solidFill>
                  <a:srgbClr val="154194"/>
                </a:solidFill>
                <a:latin typeface="Helvetica" panose="020B0604020202020204" pitchFamily="34" charset="0"/>
                <a:ea typeface="+mn-ea"/>
                <a:cs typeface="Helvetica" panose="020B0604020202020204" pitchFamily="34" charset="0"/>
                <a:sym typeface="Wingdings" panose="05000000000000000000" pitchFamily="2" charset="2"/>
              </a:rPr>
              <a:t>	I risultati devono essere verificabili attraverso </a:t>
            </a:r>
            <a:r>
              <a:rPr lang="it-IT" sz="2000" b="1" kern="1200" dirty="0">
                <a:solidFill>
                  <a:srgbClr val="8DC57F"/>
                </a:solidFill>
                <a:latin typeface="Helvetica" panose="020B0604020202020204" pitchFamily="34" charset="0"/>
                <a:ea typeface="+mn-ea"/>
                <a:cs typeface="Helvetica" panose="020B0604020202020204" pitchFamily="34" charset="0"/>
                <a:sym typeface="Wingdings" panose="05000000000000000000" pitchFamily="2" charset="2"/>
              </a:rPr>
              <a:t>l’effettivo miglioramento</a:t>
            </a:r>
          </a:p>
          <a:p>
            <a:pPr lvl="2" algn="just" defTabSz="825500" hangingPunct="0">
              <a:spcBef>
                <a:spcPts val="0"/>
              </a:spcBef>
              <a:spcAft>
                <a:spcPts val="600"/>
              </a:spcAft>
              <a:buClr>
                <a:srgbClr val="8DC57F"/>
              </a:buClr>
              <a:buSzTx/>
            </a:pPr>
            <a:r>
              <a:rPr lang="it-IT" sz="2000" b="1" kern="1200" dirty="0">
                <a:solidFill>
                  <a:schemeClr val="accent5"/>
                </a:solidFill>
                <a:latin typeface="Helvetica" panose="020B0604020202020204" pitchFamily="34" charset="0"/>
                <a:ea typeface="+mn-ea"/>
                <a:cs typeface="Helvetica" panose="020B0604020202020204" pitchFamily="34" charset="0"/>
                <a:sym typeface="Wingdings" panose="05000000000000000000" pitchFamily="2" charset="2"/>
              </a:rPr>
              <a:t>Utilità</a:t>
            </a:r>
            <a:r>
              <a:rPr lang="it-IT" sz="2000" kern="1200" dirty="0">
                <a:solidFill>
                  <a:srgbClr val="154194"/>
                </a:solidFill>
                <a:latin typeface="Helvetica" panose="020B0604020202020204" pitchFamily="34" charset="0"/>
                <a:ea typeface="+mn-ea"/>
                <a:cs typeface="Helvetica" panose="020B0604020202020204" pitchFamily="34" charset="0"/>
                <a:sym typeface="Wingdings" panose="05000000000000000000" pitchFamily="2" charset="2"/>
              </a:rPr>
              <a:t>		Identificazione e valutazione di interventi che </a:t>
            </a:r>
            <a:r>
              <a:rPr lang="it-IT" sz="2000" b="1" kern="1200" dirty="0">
                <a:solidFill>
                  <a:srgbClr val="8DC57F"/>
                </a:solidFill>
                <a:latin typeface="Helvetica" panose="020B0604020202020204" pitchFamily="34" charset="0"/>
                <a:ea typeface="+mn-ea"/>
                <a:cs typeface="Helvetica" panose="020B0604020202020204" pitchFamily="34" charset="0"/>
                <a:sym typeface="Wingdings" panose="05000000000000000000" pitchFamily="2" charset="2"/>
              </a:rPr>
              <a:t>apportino benefici economici</a:t>
            </a:r>
            <a:r>
              <a:rPr lang="it-IT" sz="2000" kern="1200" dirty="0">
                <a:solidFill>
                  <a:srgbClr val="154194"/>
                </a:solidFill>
                <a:latin typeface="Helvetica" panose="020B0604020202020204" pitchFamily="34" charset="0"/>
                <a:ea typeface="+mn-ea"/>
                <a:cs typeface="Helvetica" panose="020B0604020202020204" pitchFamily="34" charset="0"/>
                <a:sym typeface="Wingdings" panose="05000000000000000000" pitchFamily="2" charset="2"/>
              </a:rPr>
              <a:t>, 			   da disporre in ordine di priorità</a:t>
            </a:r>
            <a:endParaRPr lang="it-IT" sz="2000" kern="1200" dirty="0">
              <a:solidFill>
                <a:srgbClr val="154194"/>
              </a:solidFill>
              <a:latin typeface="Helvetica" panose="020B0604020202020204" pitchFamily="34" charset="0"/>
              <a:ea typeface="+mn-ea"/>
              <a:cs typeface="Helvetica" panose="020B0604020202020204" pitchFamily="34" charset="0"/>
            </a:endParaRPr>
          </a:p>
        </p:txBody>
      </p:sp>
    </p:spTree>
    <p:extLst>
      <p:ext uri="{BB962C8B-B14F-4D97-AF65-F5344CB8AC3E}">
        <p14:creationId xmlns:p14="http://schemas.microsoft.com/office/powerpoint/2010/main" val="18747971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C2E3A169-5BB2-4D38-AE29-717983FA2571}"/>
              </a:ext>
            </a:extLst>
          </p:cNvPr>
          <p:cNvSpPr>
            <a:spLocks noGrp="1"/>
          </p:cNvSpPr>
          <p:nvPr>
            <p:ph type="body" sz="quarter" idx="21"/>
          </p:nvPr>
        </p:nvSpPr>
        <p:spPr>
          <a:xfrm>
            <a:off x="609600" y="2553788"/>
            <a:ext cx="10972799" cy="1750423"/>
          </a:xfrm>
        </p:spPr>
        <p:txBody>
          <a:bodyPr/>
          <a:lstStyle/>
          <a:p>
            <a:endParaRPr lang="it-IT" sz="4000" dirty="0"/>
          </a:p>
          <a:p>
            <a:endParaRPr lang="it-IT" sz="4000" dirty="0"/>
          </a:p>
          <a:p>
            <a:endParaRPr lang="it-IT" sz="4000" dirty="0"/>
          </a:p>
          <a:p>
            <a:endParaRPr lang="it-IT" sz="4000" dirty="0"/>
          </a:p>
          <a:p>
            <a:endParaRPr lang="it-IT" sz="4000" dirty="0"/>
          </a:p>
          <a:p>
            <a:endParaRPr lang="it-IT" sz="4000" dirty="0"/>
          </a:p>
          <a:p>
            <a:r>
              <a:rPr lang="it-IT" sz="4000" dirty="0">
                <a:solidFill>
                  <a:srgbClr val="8DC57F"/>
                </a:solidFill>
                <a:latin typeface="Helvetica" panose="020B0604020202020204" pitchFamily="34" charset="0"/>
                <a:cs typeface="Helvetica" panose="020B0604020202020204" pitchFamily="34" charset="0"/>
              </a:rPr>
              <a:t>Diagnosi energetica - Casi studio</a:t>
            </a:r>
          </a:p>
          <a:p>
            <a:endParaRPr lang="it-IT" sz="4000" dirty="0"/>
          </a:p>
          <a:p>
            <a:endParaRPr lang="it-IT" sz="4000" dirty="0"/>
          </a:p>
        </p:txBody>
      </p:sp>
      <p:sp>
        <p:nvSpPr>
          <p:cNvPr id="4" name="Segnaposto numero diapositiva 3">
            <a:extLst>
              <a:ext uri="{FF2B5EF4-FFF2-40B4-BE49-F238E27FC236}">
                <a16:creationId xmlns:a16="http://schemas.microsoft.com/office/drawing/2014/main" id="{B1D502ED-0EFC-4A5C-AFBD-AB8D77D304A9}"/>
              </a:ext>
            </a:extLst>
          </p:cNvPr>
          <p:cNvSpPr>
            <a:spLocks noGrp="1"/>
          </p:cNvSpPr>
          <p:nvPr>
            <p:ph type="sldNum" sz="quarter" idx="2"/>
          </p:nvPr>
        </p:nvSpPr>
        <p:spPr/>
        <p:txBody>
          <a:bodyPr/>
          <a:lstStyle/>
          <a:p>
            <a:fld id="{86CB4B4D-7CA3-9044-876B-883B54F8677D}" type="slidenum">
              <a:rPr lang="it-IT" smtClean="0"/>
              <a:pPr/>
              <a:t>30</a:t>
            </a:fld>
            <a:endParaRPr lang="it-IT"/>
          </a:p>
        </p:txBody>
      </p:sp>
    </p:spTree>
    <p:extLst>
      <p:ext uri="{BB962C8B-B14F-4D97-AF65-F5344CB8AC3E}">
        <p14:creationId xmlns:p14="http://schemas.microsoft.com/office/powerpoint/2010/main" val="3968822238"/>
      </p:ext>
    </p:extLst>
  </p:cSld>
  <p:clrMapOvr>
    <a:masterClrMapping/>
  </p:clrMapOvr>
  <p:transition spd="med"/>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B1D502ED-0EFC-4A5C-AFBD-AB8D77D304A9}"/>
              </a:ext>
            </a:extLst>
          </p:cNvPr>
          <p:cNvSpPr>
            <a:spLocks noGrp="1"/>
          </p:cNvSpPr>
          <p:nvPr>
            <p:ph type="sldNum" sz="quarter" idx="2"/>
          </p:nvPr>
        </p:nvSpPr>
        <p:spPr/>
        <p:txBody>
          <a:bodyPr/>
          <a:lstStyle/>
          <a:p>
            <a:fld id="{86CB4B4D-7CA3-9044-876B-883B54F8677D}" type="slidenum">
              <a:rPr lang="it-IT" smtClean="0"/>
              <a:pPr/>
              <a:t>31</a:t>
            </a:fld>
            <a:endParaRPr lang="it-IT"/>
          </a:p>
        </p:txBody>
      </p:sp>
      <p:sp>
        <p:nvSpPr>
          <p:cNvPr id="2" name="CasellaDiTesto 1">
            <a:extLst>
              <a:ext uri="{FF2B5EF4-FFF2-40B4-BE49-F238E27FC236}">
                <a16:creationId xmlns:a16="http://schemas.microsoft.com/office/drawing/2014/main" id="{7D1F41A8-4553-6950-E489-47E6FE20A7EF}"/>
              </a:ext>
            </a:extLst>
          </p:cNvPr>
          <p:cNvSpPr txBox="1"/>
          <p:nvPr/>
        </p:nvSpPr>
        <p:spPr>
          <a:xfrm>
            <a:off x="2312126" y="388956"/>
            <a:ext cx="7567748" cy="565795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R="0" defTabSz="825500" rtl="0" fontAlgn="auto" latinLnBrk="0" hangingPunct="0">
              <a:lnSpc>
                <a:spcPct val="100000"/>
              </a:lnSpc>
              <a:spcBef>
                <a:spcPts val="0"/>
              </a:spcBef>
              <a:spcAft>
                <a:spcPts val="1800"/>
              </a:spcAft>
              <a:buClr>
                <a:srgbClr val="8DC57F"/>
              </a:buClr>
              <a:buSzTx/>
              <a:tabLst/>
            </a:pPr>
            <a:r>
              <a:rPr kumimoji="0" lang="it-IT" sz="3000" b="1" i="0" u="none" strike="noStrike" cap="none" spc="0" normalizeH="0" baseline="0" dirty="0">
                <a:ln>
                  <a:noFill/>
                </a:ln>
                <a:solidFill>
                  <a:srgbClr val="8DC57F"/>
                </a:solidFill>
                <a:effectLst/>
                <a:uFillTx/>
                <a:latin typeface="Helvetica Neue"/>
                <a:ea typeface="Helvetica Neue"/>
                <a:cs typeface="Helvetica Neue"/>
                <a:sym typeface="Helvetica Neue"/>
              </a:rPr>
              <a:t>CASI STUDIO</a:t>
            </a:r>
          </a:p>
          <a:p>
            <a:pPr marR="0" defTabSz="825500" rtl="0" fontAlgn="auto" latinLnBrk="0" hangingPunct="0">
              <a:lnSpc>
                <a:spcPct val="100000"/>
              </a:lnSpc>
              <a:spcBef>
                <a:spcPts val="0"/>
              </a:spcBef>
              <a:spcAft>
                <a:spcPts val="1800"/>
              </a:spcAft>
              <a:buClr>
                <a:srgbClr val="8DC57F"/>
              </a:buClr>
              <a:buSzTx/>
              <a:tabLst/>
            </a:pPr>
            <a:endParaRPr kumimoji="0" lang="it-IT" sz="3000" b="1" i="0" u="none" strike="noStrike" cap="none" spc="0" normalizeH="0" baseline="0" dirty="0">
              <a:ln>
                <a:noFill/>
              </a:ln>
              <a:solidFill>
                <a:srgbClr val="8DC57F"/>
              </a:solidFill>
              <a:effectLst/>
              <a:uFillTx/>
              <a:latin typeface="Helvetica Neue"/>
              <a:ea typeface="Helvetica Neue"/>
              <a:cs typeface="Helvetica Neue"/>
              <a:sym typeface="Helvetica Neue"/>
            </a:endParaRPr>
          </a:p>
          <a:p>
            <a:pPr marL="457200" marR="0" indent="-457200" algn="l" defTabSz="825500" rtl="0" fontAlgn="auto" latinLnBrk="0" hangingPunct="0">
              <a:lnSpc>
                <a:spcPct val="100000"/>
              </a:lnSpc>
              <a:spcBef>
                <a:spcPts val="0"/>
              </a:spcBef>
              <a:spcAft>
                <a:spcPts val="1800"/>
              </a:spcAft>
              <a:buClr>
                <a:srgbClr val="8DC57F"/>
              </a:buClr>
              <a:buSzTx/>
              <a:buFont typeface="Wingdings" panose="05000000000000000000" pitchFamily="2" charset="2"/>
              <a:buChar char="§"/>
              <a:tabLst/>
            </a:pPr>
            <a:r>
              <a:rPr kumimoji="0" lang="it-IT" sz="2800" b="1" i="0" u="none" strike="noStrike" cap="none" spc="0" normalizeH="0" baseline="0" dirty="0">
                <a:ln>
                  <a:noFill/>
                </a:ln>
                <a:solidFill>
                  <a:srgbClr val="245AA6"/>
                </a:solidFill>
                <a:effectLst/>
                <a:uFillTx/>
                <a:latin typeface="Helvetica Neue"/>
                <a:ea typeface="Helvetica Neue"/>
                <a:cs typeface="Helvetica Neue"/>
                <a:sym typeface="Helvetica Neue"/>
              </a:rPr>
              <a:t>Efficientamento energetico di un autocarrozzeria</a:t>
            </a:r>
          </a:p>
          <a:p>
            <a:pPr marL="457200" marR="0" indent="-457200" algn="l" defTabSz="825500" rtl="0" fontAlgn="auto" latinLnBrk="0" hangingPunct="0">
              <a:lnSpc>
                <a:spcPct val="100000"/>
              </a:lnSpc>
              <a:spcBef>
                <a:spcPts val="0"/>
              </a:spcBef>
              <a:spcAft>
                <a:spcPts val="1800"/>
              </a:spcAft>
              <a:buClr>
                <a:srgbClr val="8DC57F"/>
              </a:buClr>
              <a:buSzTx/>
              <a:buFont typeface="Wingdings" panose="05000000000000000000" pitchFamily="2" charset="2"/>
              <a:buChar char="§"/>
              <a:tabLst/>
            </a:pPr>
            <a:r>
              <a:rPr kumimoji="0" lang="it-IT" sz="2800" b="1" i="0" u="none" strike="noStrike" cap="none" spc="0" normalizeH="0" baseline="0" dirty="0">
                <a:ln>
                  <a:noFill/>
                </a:ln>
                <a:solidFill>
                  <a:srgbClr val="245AA6"/>
                </a:solidFill>
                <a:effectLst/>
                <a:uFillTx/>
                <a:latin typeface="Helvetica Neue"/>
                <a:ea typeface="Helvetica Neue"/>
                <a:cs typeface="Helvetica Neue"/>
                <a:sym typeface="Helvetica Neue"/>
              </a:rPr>
              <a:t>Efficientamento energetico di ristorazione con somministrazione</a:t>
            </a:r>
          </a:p>
          <a:p>
            <a:pPr marL="457200" marR="0" indent="-457200" algn="l" defTabSz="825500" rtl="0" fontAlgn="auto" latinLnBrk="0" hangingPunct="0">
              <a:lnSpc>
                <a:spcPct val="100000"/>
              </a:lnSpc>
              <a:spcBef>
                <a:spcPts val="0"/>
              </a:spcBef>
              <a:spcAft>
                <a:spcPts val="1800"/>
              </a:spcAft>
              <a:buClr>
                <a:srgbClr val="8DC57F"/>
              </a:buClr>
              <a:buSzTx/>
              <a:buFont typeface="Wingdings" panose="05000000000000000000" pitchFamily="2" charset="2"/>
              <a:buChar char="§"/>
              <a:tabLst/>
            </a:pPr>
            <a:r>
              <a:rPr kumimoji="0" lang="it-IT" sz="2800" b="1" i="0" u="none" strike="noStrike" cap="none" spc="0" normalizeH="0" baseline="0" dirty="0">
                <a:ln>
                  <a:noFill/>
                </a:ln>
                <a:solidFill>
                  <a:srgbClr val="245AA6"/>
                </a:solidFill>
                <a:effectLst/>
                <a:uFillTx/>
                <a:latin typeface="Helvetica Neue"/>
                <a:ea typeface="Helvetica Neue"/>
                <a:cs typeface="Helvetica Neue"/>
                <a:sym typeface="Helvetica Neue"/>
              </a:rPr>
              <a:t>Efficientamento energetico impresa comparto noleggio macchine da caffè e distributori automatici </a:t>
            </a:r>
          </a:p>
          <a:p>
            <a:pPr marL="0" marR="0" indent="0" algn="ctr" defTabSz="825500" rtl="0" fontAlgn="auto" latinLnBrk="0" hangingPunct="0">
              <a:lnSpc>
                <a:spcPct val="100000"/>
              </a:lnSpc>
              <a:spcBef>
                <a:spcPts val="0"/>
              </a:spcBef>
              <a:spcAft>
                <a:spcPts val="0"/>
              </a:spcAft>
              <a:buClrTx/>
              <a:buSzTx/>
              <a:buFontTx/>
              <a:buNone/>
              <a:tabLst/>
            </a:pPr>
            <a:endParaRPr kumimoji="0" lang="it-IT" sz="3000" b="1"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3968822238"/>
      </p:ext>
    </p:extLst>
  </p:cSld>
  <p:clrMapOvr>
    <a:masterClrMapping/>
  </p:clrMapOvr>
  <p:transition spd="med"/>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1CE3BFFD-58BA-471E-8906-99530CF03474}"/>
              </a:ext>
            </a:extLst>
          </p:cNvPr>
          <p:cNvSpPr>
            <a:spLocks noGrp="1"/>
          </p:cNvSpPr>
          <p:nvPr>
            <p:ph type="body" sz="quarter" idx="21"/>
          </p:nvPr>
        </p:nvSpPr>
        <p:spPr>
          <a:xfrm>
            <a:off x="2232561" y="292911"/>
            <a:ext cx="7726877" cy="967278"/>
          </a:xfrm>
        </p:spPr>
        <p:txBody>
          <a:bodyPr/>
          <a:lstStyle/>
          <a:p>
            <a:pPr algn="ctr"/>
            <a:r>
              <a:rPr lang="it-IT" sz="2800" dirty="0">
                <a:latin typeface="Helvetica" panose="020B0604020202020204" pitchFamily="34" charset="0"/>
                <a:cs typeface="Helvetica" panose="020B0604020202020204" pitchFamily="34" charset="0"/>
              </a:rPr>
              <a:t>Diagnosi energetica - Casi studio</a:t>
            </a:r>
          </a:p>
          <a:p>
            <a:pPr algn="ctr"/>
            <a:r>
              <a:rPr lang="it-IT" sz="2800" dirty="0" err="1">
                <a:solidFill>
                  <a:srgbClr val="8DC57F"/>
                </a:solidFill>
                <a:latin typeface="Helvetica" panose="020B0604020202020204" pitchFamily="34" charset="0"/>
                <a:cs typeface="Helvetica" panose="020B0604020202020204" pitchFamily="34" charset="0"/>
              </a:rPr>
              <a:t>Efficientamento</a:t>
            </a:r>
            <a:r>
              <a:rPr lang="it-IT" sz="2800" dirty="0">
                <a:solidFill>
                  <a:srgbClr val="8DC57F"/>
                </a:solidFill>
                <a:latin typeface="Helvetica" panose="020B0604020202020204" pitchFamily="34" charset="0"/>
                <a:cs typeface="Helvetica" panose="020B0604020202020204" pitchFamily="34" charset="0"/>
              </a:rPr>
              <a:t> energetico autocarrozzeria</a:t>
            </a:r>
          </a:p>
        </p:txBody>
      </p:sp>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32</a:t>
            </a:fld>
            <a:endParaRPr lang="it-IT"/>
          </a:p>
        </p:txBody>
      </p:sp>
      <p:sp>
        <p:nvSpPr>
          <p:cNvPr id="10" name="Rettangolo 9"/>
          <p:cNvSpPr/>
          <p:nvPr/>
        </p:nvSpPr>
        <p:spPr>
          <a:xfrm>
            <a:off x="8255725" y="3257014"/>
            <a:ext cx="3579223" cy="461665"/>
          </a:xfrm>
          <a:prstGeom prst="rect">
            <a:avLst/>
          </a:prstGeom>
        </p:spPr>
        <p:txBody>
          <a:bodyPr wrap="square">
            <a:spAutoFit/>
          </a:bodyPr>
          <a:lstStyle/>
          <a:p>
            <a:pPr algn="l"/>
            <a:r>
              <a:rPr lang="it-IT" sz="2400" b="0" dirty="0">
                <a:solidFill>
                  <a:srgbClr val="3C3C3C"/>
                </a:solidFill>
                <a:latin typeface="+mn-lt"/>
              </a:rPr>
              <a:t>.</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52227" name="Picture 3"/>
          <p:cNvPicPr>
            <a:picLocks noChangeAspect="1" noChangeArrowheads="1"/>
          </p:cNvPicPr>
          <p:nvPr/>
        </p:nvPicPr>
        <p:blipFill>
          <a:blip r:embed="rId2" cstate="print"/>
          <a:srcRect/>
          <a:stretch>
            <a:fillRect/>
          </a:stretch>
        </p:blipFill>
        <p:spPr bwMode="auto">
          <a:xfrm>
            <a:off x="509451" y="1420393"/>
            <a:ext cx="6511966" cy="4297898"/>
          </a:xfrm>
          <a:prstGeom prst="rect">
            <a:avLst/>
          </a:prstGeom>
          <a:noFill/>
          <a:ln w="9525">
            <a:noFill/>
            <a:miter lim="800000"/>
            <a:headEnd/>
            <a:tailEnd/>
          </a:ln>
          <a:effectLst/>
        </p:spPr>
      </p:pic>
      <p:sp>
        <p:nvSpPr>
          <p:cNvPr id="14" name="CasellaDiTesto 13"/>
          <p:cNvSpPr txBox="1"/>
          <p:nvPr/>
        </p:nvSpPr>
        <p:spPr>
          <a:xfrm>
            <a:off x="7234517" y="1502975"/>
            <a:ext cx="4612342" cy="4103688"/>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2000" b="0" kern="1200" dirty="0">
                <a:solidFill>
                  <a:srgbClr val="154194"/>
                </a:solidFill>
                <a:latin typeface="Helvetica" panose="020B0604020202020204" pitchFamily="34" charset="0"/>
                <a:ea typeface="+mn-ea"/>
                <a:cs typeface="Helvetica" panose="020B0604020202020204" pitchFamily="34" charset="0"/>
              </a:rPr>
              <a:t>La metodologia di calcolo adottata è consistita nel calcolare l’energia consumata durante un singolo ciclo di lavorazione (ciclo di verniciatura dell’auto) con l’impianto preesistente, raffrontandola con quella consumata durante lo stesso ciclo di lavorazione con il sistema IR. </a:t>
            </a:r>
          </a:p>
          <a:p>
            <a:endParaRPr lang="it-IT" sz="2000" b="0" kern="1200" dirty="0">
              <a:solidFill>
                <a:srgbClr val="154194"/>
              </a:solidFill>
              <a:latin typeface="Helvetica" panose="020B0604020202020204" pitchFamily="34" charset="0"/>
              <a:ea typeface="+mn-ea"/>
              <a:cs typeface="Helvetica" panose="020B0604020202020204" pitchFamily="34" charset="0"/>
            </a:endParaRPr>
          </a:p>
          <a:p>
            <a:r>
              <a:rPr lang="it-IT" sz="2000" b="0" kern="1200" dirty="0">
                <a:solidFill>
                  <a:srgbClr val="154194"/>
                </a:solidFill>
                <a:latin typeface="Helvetica" panose="020B0604020202020204" pitchFamily="34" charset="0"/>
                <a:ea typeface="+mn-ea"/>
                <a:cs typeface="Helvetica" panose="020B0604020202020204" pitchFamily="34" charset="0"/>
              </a:rPr>
              <a:t>Tale differenza, moltiplicata per il numeri di cicli annui effettuati dall’impresa, esprime il vantaggio energetico apportato.</a:t>
            </a:r>
          </a:p>
        </p:txBody>
      </p:sp>
    </p:spTree>
    <p:extLst>
      <p:ext uri="{BB962C8B-B14F-4D97-AF65-F5344CB8AC3E}">
        <p14:creationId xmlns:p14="http://schemas.microsoft.com/office/powerpoint/2010/main" val="3563375049"/>
      </p:ext>
    </p:extLst>
  </p:cSld>
  <p:clrMapOvr>
    <a:masterClrMapping/>
  </p:clrMapOvr>
  <p:transition spd="med"/>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33</a:t>
            </a:fld>
            <a:endParaRPr lang="it-IT"/>
          </a:p>
        </p:txBody>
      </p:sp>
      <p:sp>
        <p:nvSpPr>
          <p:cNvPr id="23" name="Segnaposto testo 1">
            <a:extLst>
              <a:ext uri="{FF2B5EF4-FFF2-40B4-BE49-F238E27FC236}">
                <a16:creationId xmlns:a16="http://schemas.microsoft.com/office/drawing/2014/main" id="{1CE3BFFD-58BA-471E-8906-99530CF03474}"/>
              </a:ext>
            </a:extLst>
          </p:cNvPr>
          <p:cNvSpPr>
            <a:spLocks noGrp="1"/>
          </p:cNvSpPr>
          <p:nvPr>
            <p:ph type="body" sz="quarter" idx="23"/>
          </p:nvPr>
        </p:nvSpPr>
        <p:spPr>
          <a:xfrm>
            <a:off x="1018930" y="1459280"/>
            <a:ext cx="9660154" cy="967278"/>
          </a:xfrm>
        </p:spPr>
        <p:txBody>
          <a:bodyPr/>
          <a:lstStyle/>
          <a:p>
            <a:pPr algn="ctr">
              <a:buClr>
                <a:srgbClr val="8DC57F"/>
              </a:buClr>
            </a:pPr>
            <a:r>
              <a:rPr lang="it-IT" sz="2800" kern="1200" dirty="0">
                <a:solidFill>
                  <a:srgbClr val="154194"/>
                </a:solidFill>
                <a:latin typeface="Helvetica" panose="020B0604020202020204" pitchFamily="34" charset="0"/>
                <a:ea typeface="+mn-ea"/>
                <a:cs typeface="Helvetica" panose="020B0604020202020204" pitchFamily="34" charset="0"/>
              </a:rPr>
              <a:t>Modello rappresentativo del processo</a:t>
            </a:r>
          </a:p>
        </p:txBody>
      </p:sp>
      <p:sp>
        <p:nvSpPr>
          <p:cNvPr id="10" name="Rettangolo 9"/>
          <p:cNvSpPr/>
          <p:nvPr/>
        </p:nvSpPr>
        <p:spPr>
          <a:xfrm>
            <a:off x="8255725" y="3257014"/>
            <a:ext cx="3579223" cy="461665"/>
          </a:xfrm>
          <a:prstGeom prst="rect">
            <a:avLst/>
          </a:prstGeom>
        </p:spPr>
        <p:txBody>
          <a:bodyPr wrap="square">
            <a:spAutoFit/>
          </a:bodyPr>
          <a:lstStyle/>
          <a:p>
            <a:pPr algn="l"/>
            <a:r>
              <a:rPr lang="it-IT" sz="2400" b="0" dirty="0">
                <a:solidFill>
                  <a:srgbClr val="3C3C3C"/>
                </a:solidFill>
                <a:latin typeface="+mn-lt"/>
              </a:rPr>
              <a:t>.</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57357" name="Picture 13"/>
          <p:cNvPicPr>
            <a:picLocks noChangeAspect="1" noChangeArrowheads="1"/>
          </p:cNvPicPr>
          <p:nvPr/>
        </p:nvPicPr>
        <p:blipFill>
          <a:blip r:embed="rId2" cstate="print"/>
          <a:srcRect/>
          <a:stretch>
            <a:fillRect/>
          </a:stretch>
        </p:blipFill>
        <p:spPr bwMode="auto">
          <a:xfrm>
            <a:off x="909185" y="2665640"/>
            <a:ext cx="10501795" cy="2938326"/>
          </a:xfrm>
          <a:prstGeom prst="rect">
            <a:avLst/>
          </a:prstGeom>
          <a:noFill/>
          <a:ln w="9525">
            <a:noFill/>
            <a:miter lim="800000"/>
            <a:headEnd/>
            <a:tailEnd/>
          </a:ln>
          <a:effectLst/>
        </p:spPr>
      </p:pic>
      <p:sp>
        <p:nvSpPr>
          <p:cNvPr id="9" name="Segnaposto testo 1">
            <a:extLst>
              <a:ext uri="{FF2B5EF4-FFF2-40B4-BE49-F238E27FC236}">
                <a16:creationId xmlns:a16="http://schemas.microsoft.com/office/drawing/2014/main" id="{A7C3F93D-DB7D-5ABB-AFF5-0BAEB0C89579}"/>
              </a:ext>
            </a:extLst>
          </p:cNvPr>
          <p:cNvSpPr>
            <a:spLocks noGrp="1"/>
          </p:cNvSpPr>
          <p:nvPr>
            <p:ph type="body" sz="quarter" idx="21"/>
          </p:nvPr>
        </p:nvSpPr>
        <p:spPr>
          <a:xfrm>
            <a:off x="2232561" y="292911"/>
            <a:ext cx="7726877" cy="967278"/>
          </a:xfrm>
        </p:spPr>
        <p:txBody>
          <a:bodyPr/>
          <a:lstStyle/>
          <a:p>
            <a:pPr algn="ctr"/>
            <a:r>
              <a:rPr lang="it-IT" sz="2800" dirty="0">
                <a:latin typeface="Helvetica" panose="020B0604020202020204" pitchFamily="34" charset="0"/>
                <a:cs typeface="Helvetica" panose="020B0604020202020204" pitchFamily="34" charset="0"/>
              </a:rPr>
              <a:t>Diagnosi energetica - Casi studio</a:t>
            </a:r>
          </a:p>
          <a:p>
            <a:pPr algn="ctr"/>
            <a:r>
              <a:rPr lang="it-IT" sz="2800" dirty="0" err="1">
                <a:solidFill>
                  <a:srgbClr val="8DC57F"/>
                </a:solidFill>
                <a:latin typeface="Helvetica" panose="020B0604020202020204" pitchFamily="34" charset="0"/>
                <a:cs typeface="Helvetica" panose="020B0604020202020204" pitchFamily="34" charset="0"/>
              </a:rPr>
              <a:t>Efficientamento</a:t>
            </a:r>
            <a:r>
              <a:rPr lang="it-IT" sz="2800" dirty="0">
                <a:solidFill>
                  <a:srgbClr val="8DC57F"/>
                </a:solidFill>
                <a:latin typeface="Helvetica" panose="020B0604020202020204" pitchFamily="34" charset="0"/>
                <a:cs typeface="Helvetica" panose="020B0604020202020204" pitchFamily="34" charset="0"/>
              </a:rPr>
              <a:t> energetico autocarrozzeria</a:t>
            </a:r>
          </a:p>
        </p:txBody>
      </p:sp>
    </p:spTree>
    <p:extLst>
      <p:ext uri="{BB962C8B-B14F-4D97-AF65-F5344CB8AC3E}">
        <p14:creationId xmlns:p14="http://schemas.microsoft.com/office/powerpoint/2010/main" val="3563375049"/>
      </p:ext>
    </p:extLst>
  </p:cSld>
  <p:clrMapOvr>
    <a:masterClrMapping/>
  </p:clrMapOvr>
  <p:transition spd="med"/>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34</a:t>
            </a:fld>
            <a:endParaRPr lang="it-IT"/>
          </a:p>
        </p:txBody>
      </p:sp>
      <p:sp>
        <p:nvSpPr>
          <p:cNvPr id="8" name="Segnaposto testo 1">
            <a:extLst>
              <a:ext uri="{FF2B5EF4-FFF2-40B4-BE49-F238E27FC236}">
                <a16:creationId xmlns:a16="http://schemas.microsoft.com/office/drawing/2014/main" id="{1CE3BFFD-58BA-471E-8906-99530CF03474}"/>
              </a:ext>
            </a:extLst>
          </p:cNvPr>
          <p:cNvSpPr>
            <a:spLocks noGrp="1"/>
          </p:cNvSpPr>
          <p:nvPr>
            <p:ph type="body" sz="quarter" idx="23"/>
          </p:nvPr>
        </p:nvSpPr>
        <p:spPr>
          <a:xfrm>
            <a:off x="1045056" y="1315588"/>
            <a:ext cx="9660154" cy="500149"/>
          </a:xfrm>
        </p:spPr>
        <p:txBody>
          <a:bodyPr/>
          <a:lstStyle/>
          <a:p>
            <a:pPr algn="ctr">
              <a:buClr>
                <a:srgbClr val="8DC57F"/>
              </a:buClr>
            </a:pPr>
            <a:r>
              <a:rPr lang="it-IT" sz="2400" kern="1200" dirty="0">
                <a:solidFill>
                  <a:srgbClr val="154194"/>
                </a:solidFill>
                <a:latin typeface="Helvetica" panose="020B0604020202020204" pitchFamily="34" charset="0"/>
                <a:ea typeface="+mn-ea"/>
                <a:cs typeface="Helvetica" panose="020B0604020202020204" pitchFamily="34" charset="0"/>
              </a:rPr>
              <a:t>Analisi della fase di pre-riscaldo</a:t>
            </a:r>
          </a:p>
        </p:txBody>
      </p:sp>
      <p:sp>
        <p:nvSpPr>
          <p:cNvPr id="10" name="Rettangolo 9"/>
          <p:cNvSpPr/>
          <p:nvPr/>
        </p:nvSpPr>
        <p:spPr>
          <a:xfrm>
            <a:off x="8255725" y="3257014"/>
            <a:ext cx="3579223" cy="461665"/>
          </a:xfrm>
          <a:prstGeom prst="rect">
            <a:avLst/>
          </a:prstGeom>
        </p:spPr>
        <p:txBody>
          <a:bodyPr wrap="square">
            <a:spAutoFit/>
          </a:bodyPr>
          <a:lstStyle/>
          <a:p>
            <a:pPr algn="l"/>
            <a:r>
              <a:rPr lang="it-IT" sz="2400" b="0" dirty="0">
                <a:solidFill>
                  <a:srgbClr val="3C3C3C"/>
                </a:solidFill>
                <a:latin typeface="+mn-lt"/>
              </a:rPr>
              <a:t>.</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55298" name="Picture 2"/>
          <p:cNvPicPr>
            <a:picLocks noChangeAspect="1" noChangeArrowheads="1"/>
          </p:cNvPicPr>
          <p:nvPr/>
        </p:nvPicPr>
        <p:blipFill>
          <a:blip r:embed="rId2" cstate="print"/>
          <a:srcRect r="836"/>
          <a:stretch>
            <a:fillRect/>
          </a:stretch>
        </p:blipFill>
        <p:spPr bwMode="auto">
          <a:xfrm>
            <a:off x="2522577" y="1681537"/>
            <a:ext cx="7436861" cy="4363312"/>
          </a:xfrm>
          <a:prstGeom prst="rect">
            <a:avLst/>
          </a:prstGeom>
          <a:noFill/>
          <a:ln w="9525">
            <a:noFill/>
            <a:miter lim="800000"/>
            <a:headEnd/>
            <a:tailEnd/>
          </a:ln>
          <a:effectLst/>
        </p:spPr>
      </p:pic>
      <p:sp>
        <p:nvSpPr>
          <p:cNvPr id="6" name="Segnaposto testo 1">
            <a:extLst>
              <a:ext uri="{FF2B5EF4-FFF2-40B4-BE49-F238E27FC236}">
                <a16:creationId xmlns:a16="http://schemas.microsoft.com/office/drawing/2014/main" id="{50C6E025-ACA2-6A8F-5D4F-1D1ADADE1AA7}"/>
              </a:ext>
            </a:extLst>
          </p:cNvPr>
          <p:cNvSpPr>
            <a:spLocks noGrp="1"/>
          </p:cNvSpPr>
          <p:nvPr>
            <p:ph type="body" sz="quarter" idx="21"/>
          </p:nvPr>
        </p:nvSpPr>
        <p:spPr>
          <a:xfrm>
            <a:off x="2232561" y="292911"/>
            <a:ext cx="7726877" cy="967278"/>
          </a:xfrm>
        </p:spPr>
        <p:txBody>
          <a:bodyPr/>
          <a:lstStyle/>
          <a:p>
            <a:pPr algn="ctr"/>
            <a:r>
              <a:rPr lang="it-IT" sz="2800" dirty="0">
                <a:latin typeface="Helvetica" panose="020B0604020202020204" pitchFamily="34" charset="0"/>
                <a:cs typeface="Helvetica" panose="020B0604020202020204" pitchFamily="34" charset="0"/>
              </a:rPr>
              <a:t>Diagnosi energetica - Casi studio</a:t>
            </a:r>
          </a:p>
          <a:p>
            <a:pPr algn="ctr"/>
            <a:r>
              <a:rPr lang="it-IT" sz="2800" dirty="0" err="1">
                <a:solidFill>
                  <a:srgbClr val="8DC57F"/>
                </a:solidFill>
                <a:latin typeface="Helvetica" panose="020B0604020202020204" pitchFamily="34" charset="0"/>
                <a:cs typeface="Helvetica" panose="020B0604020202020204" pitchFamily="34" charset="0"/>
              </a:rPr>
              <a:t>Efficientamento</a:t>
            </a:r>
            <a:r>
              <a:rPr lang="it-IT" sz="2800" dirty="0">
                <a:solidFill>
                  <a:srgbClr val="8DC57F"/>
                </a:solidFill>
                <a:latin typeface="Helvetica" panose="020B0604020202020204" pitchFamily="34" charset="0"/>
                <a:cs typeface="Helvetica" panose="020B0604020202020204" pitchFamily="34" charset="0"/>
              </a:rPr>
              <a:t> energetico autocarrozzeria</a:t>
            </a:r>
          </a:p>
        </p:txBody>
      </p:sp>
    </p:spTree>
    <p:extLst>
      <p:ext uri="{BB962C8B-B14F-4D97-AF65-F5344CB8AC3E}">
        <p14:creationId xmlns:p14="http://schemas.microsoft.com/office/powerpoint/2010/main" val="3563375049"/>
      </p:ext>
    </p:extLst>
  </p:cSld>
  <p:clrMapOvr>
    <a:masterClrMapping/>
  </p:clrMapOvr>
  <p:transition spd="med"/>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35</a:t>
            </a:fld>
            <a:endParaRPr lang="it-IT"/>
          </a:p>
        </p:txBody>
      </p:sp>
      <p:sp>
        <p:nvSpPr>
          <p:cNvPr id="13" name="Segnaposto testo 1">
            <a:extLst>
              <a:ext uri="{FF2B5EF4-FFF2-40B4-BE49-F238E27FC236}">
                <a16:creationId xmlns:a16="http://schemas.microsoft.com/office/drawing/2014/main" id="{1CE3BFFD-58BA-471E-8906-99530CF03474}"/>
              </a:ext>
            </a:extLst>
          </p:cNvPr>
          <p:cNvSpPr>
            <a:spLocks noGrp="1"/>
          </p:cNvSpPr>
          <p:nvPr>
            <p:ph type="body" sz="quarter" idx="23"/>
          </p:nvPr>
        </p:nvSpPr>
        <p:spPr>
          <a:xfrm>
            <a:off x="1045056" y="1315588"/>
            <a:ext cx="9660154" cy="500149"/>
          </a:xfrm>
        </p:spPr>
        <p:txBody>
          <a:bodyPr/>
          <a:lstStyle/>
          <a:p>
            <a:pPr algn="ctr">
              <a:buClr>
                <a:srgbClr val="8DC57F"/>
              </a:buClr>
            </a:pPr>
            <a:r>
              <a:rPr lang="it-IT" sz="2400" kern="1200" dirty="0">
                <a:solidFill>
                  <a:srgbClr val="154194"/>
                </a:solidFill>
                <a:latin typeface="Helvetica" panose="020B0604020202020204" pitchFamily="34" charset="0"/>
                <a:ea typeface="+mn-ea"/>
                <a:cs typeface="Helvetica" panose="020B0604020202020204" pitchFamily="34" charset="0"/>
              </a:rPr>
              <a:t>Analisi della fase di verniciatura</a:t>
            </a:r>
          </a:p>
        </p:txBody>
      </p:sp>
      <p:sp>
        <p:nvSpPr>
          <p:cNvPr id="10" name="Rettangolo 9"/>
          <p:cNvSpPr/>
          <p:nvPr/>
        </p:nvSpPr>
        <p:spPr>
          <a:xfrm>
            <a:off x="8255725" y="3257014"/>
            <a:ext cx="3579223" cy="461665"/>
          </a:xfrm>
          <a:prstGeom prst="rect">
            <a:avLst/>
          </a:prstGeom>
        </p:spPr>
        <p:txBody>
          <a:bodyPr wrap="square">
            <a:spAutoFit/>
          </a:bodyPr>
          <a:lstStyle/>
          <a:p>
            <a:pPr algn="l"/>
            <a:r>
              <a:rPr lang="it-IT" sz="2400" b="0" dirty="0">
                <a:solidFill>
                  <a:srgbClr val="3C3C3C"/>
                </a:solidFill>
                <a:latin typeface="+mn-lt"/>
              </a:rPr>
              <a:t>.</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53251" name="Picture 3"/>
          <p:cNvPicPr>
            <a:picLocks noChangeAspect="1" noChangeArrowheads="1"/>
          </p:cNvPicPr>
          <p:nvPr/>
        </p:nvPicPr>
        <p:blipFill>
          <a:blip r:embed="rId2" cstate="print"/>
          <a:srcRect/>
          <a:stretch>
            <a:fillRect/>
          </a:stretch>
        </p:blipFill>
        <p:spPr bwMode="auto">
          <a:xfrm>
            <a:off x="2416628" y="1755587"/>
            <a:ext cx="7707087" cy="4293846"/>
          </a:xfrm>
          <a:prstGeom prst="rect">
            <a:avLst/>
          </a:prstGeom>
          <a:noFill/>
          <a:ln w="9525">
            <a:noFill/>
            <a:miter lim="800000"/>
            <a:headEnd/>
            <a:tailEnd/>
          </a:ln>
          <a:effectLst/>
        </p:spPr>
      </p:pic>
      <p:sp>
        <p:nvSpPr>
          <p:cNvPr id="6" name="Segnaposto testo 1">
            <a:extLst>
              <a:ext uri="{FF2B5EF4-FFF2-40B4-BE49-F238E27FC236}">
                <a16:creationId xmlns:a16="http://schemas.microsoft.com/office/drawing/2014/main" id="{E9CDE250-83AE-0D07-55A8-C9E975C82C18}"/>
              </a:ext>
            </a:extLst>
          </p:cNvPr>
          <p:cNvSpPr>
            <a:spLocks noGrp="1"/>
          </p:cNvSpPr>
          <p:nvPr>
            <p:ph type="body" sz="quarter" idx="21"/>
          </p:nvPr>
        </p:nvSpPr>
        <p:spPr>
          <a:xfrm>
            <a:off x="2232561" y="292911"/>
            <a:ext cx="7726877" cy="967278"/>
          </a:xfrm>
        </p:spPr>
        <p:txBody>
          <a:bodyPr/>
          <a:lstStyle/>
          <a:p>
            <a:pPr algn="ctr"/>
            <a:r>
              <a:rPr lang="it-IT" sz="2800" dirty="0">
                <a:latin typeface="Helvetica" panose="020B0604020202020204" pitchFamily="34" charset="0"/>
                <a:cs typeface="Helvetica" panose="020B0604020202020204" pitchFamily="34" charset="0"/>
              </a:rPr>
              <a:t>Diagnosi energetica - Casi studio</a:t>
            </a:r>
          </a:p>
          <a:p>
            <a:pPr algn="ctr"/>
            <a:r>
              <a:rPr lang="it-IT" sz="2800" dirty="0" err="1">
                <a:solidFill>
                  <a:srgbClr val="8DC57F"/>
                </a:solidFill>
                <a:latin typeface="Helvetica" panose="020B0604020202020204" pitchFamily="34" charset="0"/>
                <a:cs typeface="Helvetica" panose="020B0604020202020204" pitchFamily="34" charset="0"/>
              </a:rPr>
              <a:t>Efficientamento</a:t>
            </a:r>
            <a:r>
              <a:rPr lang="it-IT" sz="2800" dirty="0">
                <a:solidFill>
                  <a:srgbClr val="8DC57F"/>
                </a:solidFill>
                <a:latin typeface="Helvetica" panose="020B0604020202020204" pitchFamily="34" charset="0"/>
                <a:cs typeface="Helvetica" panose="020B0604020202020204" pitchFamily="34" charset="0"/>
              </a:rPr>
              <a:t> energetico autocarrozzeria</a:t>
            </a:r>
          </a:p>
        </p:txBody>
      </p:sp>
    </p:spTree>
    <p:extLst>
      <p:ext uri="{BB962C8B-B14F-4D97-AF65-F5344CB8AC3E}">
        <p14:creationId xmlns:p14="http://schemas.microsoft.com/office/powerpoint/2010/main" val="3563375049"/>
      </p:ext>
    </p:extLst>
  </p:cSld>
  <p:clrMapOvr>
    <a:masterClrMapping/>
  </p:clrMapOvr>
  <p:transition spd="med"/>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36</a:t>
            </a:fld>
            <a:endParaRPr lang="it-IT"/>
          </a:p>
        </p:txBody>
      </p:sp>
      <p:sp>
        <p:nvSpPr>
          <p:cNvPr id="8" name="Segnaposto testo 1">
            <a:extLst>
              <a:ext uri="{FF2B5EF4-FFF2-40B4-BE49-F238E27FC236}">
                <a16:creationId xmlns:a16="http://schemas.microsoft.com/office/drawing/2014/main" id="{1CE3BFFD-58BA-471E-8906-99530CF03474}"/>
              </a:ext>
            </a:extLst>
          </p:cNvPr>
          <p:cNvSpPr>
            <a:spLocks noGrp="1"/>
          </p:cNvSpPr>
          <p:nvPr>
            <p:ph type="body" sz="quarter" idx="23"/>
          </p:nvPr>
        </p:nvSpPr>
        <p:spPr>
          <a:xfrm>
            <a:off x="1045056" y="1315588"/>
            <a:ext cx="9660154" cy="500149"/>
          </a:xfrm>
        </p:spPr>
        <p:txBody>
          <a:bodyPr/>
          <a:lstStyle/>
          <a:p>
            <a:pPr algn="ctr">
              <a:buClr>
                <a:srgbClr val="8DC57F"/>
              </a:buClr>
            </a:pPr>
            <a:r>
              <a:rPr lang="it-IT" sz="2400" kern="1200" dirty="0">
                <a:solidFill>
                  <a:srgbClr val="154194"/>
                </a:solidFill>
                <a:latin typeface="Helvetica" panose="020B0604020202020204" pitchFamily="34" charset="0"/>
                <a:ea typeface="+mn-ea"/>
                <a:cs typeface="Helvetica" panose="020B0604020202020204" pitchFamily="34" charset="0"/>
              </a:rPr>
              <a:t>Analisi della fase di essicazione</a:t>
            </a:r>
          </a:p>
        </p:txBody>
      </p:sp>
      <p:sp>
        <p:nvSpPr>
          <p:cNvPr id="10" name="Rettangolo 9"/>
          <p:cNvSpPr/>
          <p:nvPr/>
        </p:nvSpPr>
        <p:spPr>
          <a:xfrm>
            <a:off x="8255725" y="3257014"/>
            <a:ext cx="3579223" cy="461665"/>
          </a:xfrm>
          <a:prstGeom prst="rect">
            <a:avLst/>
          </a:prstGeom>
        </p:spPr>
        <p:txBody>
          <a:bodyPr wrap="square">
            <a:spAutoFit/>
          </a:bodyPr>
          <a:lstStyle/>
          <a:p>
            <a:pPr algn="l"/>
            <a:r>
              <a:rPr lang="it-IT" sz="2400" b="0" dirty="0">
                <a:solidFill>
                  <a:srgbClr val="3C3C3C"/>
                </a:solidFill>
                <a:latin typeface="+mn-lt"/>
              </a:rPr>
              <a:t>.</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7" name="Picture 1"/>
          <p:cNvPicPr>
            <a:picLocks noChangeAspect="1" noChangeArrowheads="1"/>
          </p:cNvPicPr>
          <p:nvPr/>
        </p:nvPicPr>
        <p:blipFill>
          <a:blip r:embed="rId2" cstate="print"/>
          <a:srcRect/>
          <a:stretch>
            <a:fillRect/>
          </a:stretch>
        </p:blipFill>
        <p:spPr bwMode="auto">
          <a:xfrm>
            <a:off x="2227888" y="2002806"/>
            <a:ext cx="8234993" cy="3693694"/>
          </a:xfrm>
          <a:prstGeom prst="rect">
            <a:avLst/>
          </a:prstGeom>
          <a:noFill/>
          <a:ln w="9525">
            <a:noFill/>
            <a:miter lim="800000"/>
            <a:headEnd/>
            <a:tailEnd/>
          </a:ln>
          <a:effectLst/>
        </p:spPr>
      </p:pic>
      <p:sp>
        <p:nvSpPr>
          <p:cNvPr id="6" name="Segnaposto testo 1">
            <a:extLst>
              <a:ext uri="{FF2B5EF4-FFF2-40B4-BE49-F238E27FC236}">
                <a16:creationId xmlns:a16="http://schemas.microsoft.com/office/drawing/2014/main" id="{0E32A0AA-82F6-6C14-6258-0670E3AF90C1}"/>
              </a:ext>
            </a:extLst>
          </p:cNvPr>
          <p:cNvSpPr>
            <a:spLocks noGrp="1"/>
          </p:cNvSpPr>
          <p:nvPr>
            <p:ph type="body" sz="quarter" idx="21"/>
          </p:nvPr>
        </p:nvSpPr>
        <p:spPr>
          <a:xfrm>
            <a:off x="2232561" y="292911"/>
            <a:ext cx="7726877" cy="967278"/>
          </a:xfrm>
        </p:spPr>
        <p:txBody>
          <a:bodyPr/>
          <a:lstStyle/>
          <a:p>
            <a:pPr algn="ctr"/>
            <a:r>
              <a:rPr lang="it-IT" sz="2800" dirty="0">
                <a:latin typeface="Helvetica" panose="020B0604020202020204" pitchFamily="34" charset="0"/>
                <a:cs typeface="Helvetica" panose="020B0604020202020204" pitchFamily="34" charset="0"/>
              </a:rPr>
              <a:t>Diagnosi energetica - Casi studio</a:t>
            </a:r>
          </a:p>
          <a:p>
            <a:pPr algn="ctr"/>
            <a:r>
              <a:rPr lang="it-IT" sz="2800" dirty="0" err="1">
                <a:solidFill>
                  <a:srgbClr val="8DC57F"/>
                </a:solidFill>
                <a:latin typeface="Helvetica" panose="020B0604020202020204" pitchFamily="34" charset="0"/>
                <a:cs typeface="Helvetica" panose="020B0604020202020204" pitchFamily="34" charset="0"/>
              </a:rPr>
              <a:t>Efficientamento</a:t>
            </a:r>
            <a:r>
              <a:rPr lang="it-IT" sz="2800" dirty="0">
                <a:solidFill>
                  <a:srgbClr val="8DC57F"/>
                </a:solidFill>
                <a:latin typeface="Helvetica" panose="020B0604020202020204" pitchFamily="34" charset="0"/>
                <a:cs typeface="Helvetica" panose="020B0604020202020204" pitchFamily="34" charset="0"/>
              </a:rPr>
              <a:t> energetico autocarrozzeria</a:t>
            </a:r>
          </a:p>
        </p:txBody>
      </p:sp>
    </p:spTree>
    <p:extLst>
      <p:ext uri="{BB962C8B-B14F-4D97-AF65-F5344CB8AC3E}">
        <p14:creationId xmlns:p14="http://schemas.microsoft.com/office/powerpoint/2010/main" val="3563375049"/>
      </p:ext>
    </p:extLst>
  </p:cSld>
  <p:clrMapOvr>
    <a:masterClrMapping/>
  </p:clrMapOvr>
  <p:transition spd="med"/>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37</a:t>
            </a:fld>
            <a:endParaRPr lang="it-IT"/>
          </a:p>
        </p:txBody>
      </p:sp>
      <p:sp>
        <p:nvSpPr>
          <p:cNvPr id="9" name="Segnaposto testo 1">
            <a:extLst>
              <a:ext uri="{FF2B5EF4-FFF2-40B4-BE49-F238E27FC236}">
                <a16:creationId xmlns:a16="http://schemas.microsoft.com/office/drawing/2014/main" id="{1CE3BFFD-58BA-471E-8906-99530CF03474}"/>
              </a:ext>
            </a:extLst>
          </p:cNvPr>
          <p:cNvSpPr>
            <a:spLocks noGrp="1"/>
          </p:cNvSpPr>
          <p:nvPr>
            <p:ph type="body" sz="quarter" idx="23"/>
          </p:nvPr>
        </p:nvSpPr>
        <p:spPr>
          <a:xfrm>
            <a:off x="1045056" y="1315588"/>
            <a:ext cx="9660154" cy="500149"/>
          </a:xfrm>
        </p:spPr>
        <p:txBody>
          <a:bodyPr/>
          <a:lstStyle/>
          <a:p>
            <a:pPr algn="ctr">
              <a:buClr>
                <a:srgbClr val="8DC57F"/>
              </a:buClr>
            </a:pPr>
            <a:r>
              <a:rPr lang="it-IT" sz="2400" kern="1200" dirty="0">
                <a:solidFill>
                  <a:srgbClr val="154194"/>
                </a:solidFill>
                <a:latin typeface="Helvetica" panose="020B0604020202020204" pitchFamily="34" charset="0"/>
                <a:ea typeface="+mn-ea"/>
                <a:cs typeface="Helvetica" panose="020B0604020202020204" pitchFamily="34" charset="0"/>
              </a:rPr>
              <a:t>conclusioni</a:t>
            </a:r>
          </a:p>
        </p:txBody>
      </p:sp>
      <p:sp>
        <p:nvSpPr>
          <p:cNvPr id="10" name="Rettangolo 9"/>
          <p:cNvSpPr/>
          <p:nvPr/>
        </p:nvSpPr>
        <p:spPr>
          <a:xfrm>
            <a:off x="8255725" y="3257014"/>
            <a:ext cx="3579223" cy="461665"/>
          </a:xfrm>
          <a:prstGeom prst="rect">
            <a:avLst/>
          </a:prstGeom>
        </p:spPr>
        <p:txBody>
          <a:bodyPr wrap="square">
            <a:spAutoFit/>
          </a:bodyPr>
          <a:lstStyle/>
          <a:p>
            <a:pPr algn="l"/>
            <a:r>
              <a:rPr lang="it-IT" sz="2400" b="0" dirty="0">
                <a:solidFill>
                  <a:srgbClr val="3C3C3C"/>
                </a:solidFill>
                <a:latin typeface="+mn-lt"/>
              </a:rPr>
              <a:t>.</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56322" name="Picture 2"/>
          <p:cNvPicPr>
            <a:picLocks noChangeAspect="1" noChangeArrowheads="1"/>
          </p:cNvPicPr>
          <p:nvPr/>
        </p:nvPicPr>
        <p:blipFill>
          <a:blip r:embed="rId2" cstate="print"/>
          <a:srcRect/>
          <a:stretch>
            <a:fillRect/>
          </a:stretch>
        </p:blipFill>
        <p:spPr bwMode="auto">
          <a:xfrm>
            <a:off x="1285690" y="1774319"/>
            <a:ext cx="9974494" cy="1870217"/>
          </a:xfrm>
          <a:prstGeom prst="rect">
            <a:avLst/>
          </a:prstGeom>
          <a:noFill/>
          <a:ln w="9525">
            <a:noFill/>
            <a:miter lim="800000"/>
            <a:headEnd/>
            <a:tailEnd/>
          </a:ln>
          <a:effectLst/>
        </p:spPr>
      </p:pic>
      <p:sp>
        <p:nvSpPr>
          <p:cNvPr id="8" name="CasellaDiTesto 7"/>
          <p:cNvSpPr txBox="1"/>
          <p:nvPr/>
        </p:nvSpPr>
        <p:spPr>
          <a:xfrm>
            <a:off x="785947" y="3718679"/>
            <a:ext cx="10620103" cy="234936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just"/>
            <a:r>
              <a:rPr lang="it-IT" sz="1800" b="0" dirty="0">
                <a:solidFill>
                  <a:srgbClr val="245AA6"/>
                </a:solidFill>
              </a:rPr>
              <a:t>I benefici dell’intervento sono riconducibili agli ambiti energetici ed ambientali.</a:t>
            </a:r>
          </a:p>
          <a:p>
            <a:pPr algn="just"/>
            <a:r>
              <a:rPr kumimoji="0" lang="it-IT" sz="1800" b="0" i="0" u="none" strike="noStrike" cap="none" spc="0" normalizeH="0" baseline="0" dirty="0">
                <a:ln>
                  <a:noFill/>
                </a:ln>
                <a:solidFill>
                  <a:srgbClr val="245AA6"/>
                </a:solidFill>
                <a:effectLst/>
                <a:uFillTx/>
                <a:latin typeface="Helvetica Neue"/>
                <a:ea typeface="Helvetica Neue"/>
                <a:cs typeface="Helvetica Neue"/>
                <a:sym typeface="Helvetica Neue"/>
              </a:rPr>
              <a:t>L’utilizzo</a:t>
            </a:r>
            <a:r>
              <a:rPr kumimoji="0" lang="it-IT" sz="1800" b="0" i="0" u="none" strike="noStrike" cap="none" spc="0" normalizeH="0" dirty="0">
                <a:ln>
                  <a:noFill/>
                </a:ln>
                <a:solidFill>
                  <a:srgbClr val="245AA6"/>
                </a:solidFill>
                <a:effectLst/>
                <a:uFillTx/>
                <a:latin typeface="Helvetica Neue"/>
                <a:ea typeface="Helvetica Neue"/>
                <a:cs typeface="Helvetica Neue"/>
                <a:sym typeface="Helvetica Neue"/>
              </a:rPr>
              <a:t> di una cabina di verniciatura con tecnologia infrarossa ha consentito l’eliminazione del combustibile fossile (12.380mc/anno) a fronte di un incremento del consumo elettrico di 6921kWhe.</a:t>
            </a:r>
          </a:p>
          <a:p>
            <a:pPr algn="just"/>
            <a:r>
              <a:rPr lang="it-IT" sz="1800" b="0" dirty="0">
                <a:solidFill>
                  <a:srgbClr val="245AA6"/>
                </a:solidFill>
              </a:rPr>
              <a:t>Riconducendo i fabbisogni ad energia primaria il bilancio complessivo è positivo e corrispondente ad una </a:t>
            </a:r>
            <a:r>
              <a:rPr lang="it-IT" sz="1800" dirty="0">
                <a:solidFill>
                  <a:srgbClr val="245AA6"/>
                </a:solidFill>
              </a:rPr>
              <a:t>riduzione di 9TEP.</a:t>
            </a:r>
          </a:p>
          <a:p>
            <a:pPr algn="just"/>
            <a:endParaRPr kumimoji="0" lang="it-IT" sz="1800" b="0" i="0" u="none" strike="noStrike" cap="none" spc="0" normalizeH="0" baseline="0" dirty="0">
              <a:ln>
                <a:noFill/>
              </a:ln>
              <a:solidFill>
                <a:srgbClr val="245AA6"/>
              </a:solidFill>
              <a:effectLst/>
              <a:uFillTx/>
              <a:latin typeface="Helvetica Neue"/>
              <a:ea typeface="Helvetica Neue"/>
              <a:cs typeface="Helvetica Neue"/>
              <a:sym typeface="Helvetica Neue"/>
            </a:endParaRPr>
          </a:p>
          <a:p>
            <a:pPr algn="just"/>
            <a:r>
              <a:rPr lang="it-IT" sz="1800" b="0" dirty="0">
                <a:solidFill>
                  <a:srgbClr val="245AA6"/>
                </a:solidFill>
              </a:rPr>
              <a:t>In relazione alle emissioni </a:t>
            </a:r>
            <a:r>
              <a:rPr lang="it-IT" sz="1800" b="0" dirty="0" err="1">
                <a:solidFill>
                  <a:srgbClr val="245AA6"/>
                </a:solidFill>
              </a:rPr>
              <a:t>climalteranti</a:t>
            </a:r>
            <a:r>
              <a:rPr lang="it-IT" sz="1800" b="0" dirty="0">
                <a:solidFill>
                  <a:srgbClr val="245AA6"/>
                </a:solidFill>
              </a:rPr>
              <a:t>, si annota </a:t>
            </a:r>
            <a:r>
              <a:rPr lang="it-IT" sz="1800" dirty="0">
                <a:solidFill>
                  <a:srgbClr val="245AA6"/>
                </a:solidFill>
              </a:rPr>
              <a:t>un’evitata emissione di gas serra </a:t>
            </a:r>
            <a:r>
              <a:rPr lang="it-IT" sz="1800" b="0" dirty="0">
                <a:solidFill>
                  <a:srgbClr val="245AA6"/>
                </a:solidFill>
              </a:rPr>
              <a:t>pari a: </a:t>
            </a:r>
            <a:r>
              <a:rPr lang="it-IT" sz="1800" dirty="0">
                <a:solidFill>
                  <a:srgbClr val="245AA6"/>
                </a:solidFill>
              </a:rPr>
              <a:t>17,07tCO</a:t>
            </a:r>
            <a:r>
              <a:rPr lang="it-IT" sz="1050" dirty="0">
                <a:solidFill>
                  <a:srgbClr val="245AA6"/>
                </a:solidFill>
              </a:rPr>
              <a:t>2</a:t>
            </a:r>
            <a:r>
              <a:rPr lang="it-IT" sz="1800" dirty="0">
                <a:solidFill>
                  <a:srgbClr val="245AA6"/>
                </a:solidFill>
              </a:rPr>
              <a:t>/anno</a:t>
            </a:r>
            <a:endParaRPr kumimoji="0" lang="it-IT" sz="1800" i="0" u="none" strike="noStrike" cap="none" spc="0" normalizeH="0" baseline="0" dirty="0">
              <a:ln>
                <a:noFill/>
              </a:ln>
              <a:solidFill>
                <a:srgbClr val="245AA6"/>
              </a:solidFill>
              <a:effectLst/>
              <a:uFillTx/>
              <a:latin typeface="Helvetica Neue"/>
              <a:ea typeface="Helvetica Neue"/>
              <a:cs typeface="Helvetica Neue"/>
              <a:sym typeface="Helvetica Neue"/>
            </a:endParaRPr>
          </a:p>
        </p:txBody>
      </p:sp>
      <p:sp>
        <p:nvSpPr>
          <p:cNvPr id="6" name="Segnaposto testo 1">
            <a:extLst>
              <a:ext uri="{FF2B5EF4-FFF2-40B4-BE49-F238E27FC236}">
                <a16:creationId xmlns:a16="http://schemas.microsoft.com/office/drawing/2014/main" id="{0A35E589-52B0-5AF1-D201-C1E3DD2324EF}"/>
              </a:ext>
            </a:extLst>
          </p:cNvPr>
          <p:cNvSpPr>
            <a:spLocks noGrp="1"/>
          </p:cNvSpPr>
          <p:nvPr>
            <p:ph type="body" sz="quarter" idx="21"/>
          </p:nvPr>
        </p:nvSpPr>
        <p:spPr>
          <a:xfrm>
            <a:off x="2232561" y="292911"/>
            <a:ext cx="7726877" cy="967278"/>
          </a:xfrm>
        </p:spPr>
        <p:txBody>
          <a:bodyPr/>
          <a:lstStyle/>
          <a:p>
            <a:pPr algn="ctr"/>
            <a:r>
              <a:rPr lang="it-IT" sz="2800" dirty="0">
                <a:latin typeface="Helvetica" panose="020B0604020202020204" pitchFamily="34" charset="0"/>
                <a:cs typeface="Helvetica" panose="020B0604020202020204" pitchFamily="34" charset="0"/>
              </a:rPr>
              <a:t>Diagnosi energetica - Casi studio</a:t>
            </a:r>
          </a:p>
          <a:p>
            <a:pPr algn="ctr"/>
            <a:r>
              <a:rPr lang="it-IT" sz="2800" dirty="0" err="1">
                <a:solidFill>
                  <a:srgbClr val="8DC57F"/>
                </a:solidFill>
                <a:latin typeface="Helvetica" panose="020B0604020202020204" pitchFamily="34" charset="0"/>
                <a:cs typeface="Helvetica" panose="020B0604020202020204" pitchFamily="34" charset="0"/>
              </a:rPr>
              <a:t>Efficientamento</a:t>
            </a:r>
            <a:r>
              <a:rPr lang="it-IT" sz="2800" dirty="0">
                <a:solidFill>
                  <a:srgbClr val="8DC57F"/>
                </a:solidFill>
                <a:latin typeface="Helvetica" panose="020B0604020202020204" pitchFamily="34" charset="0"/>
                <a:cs typeface="Helvetica" panose="020B0604020202020204" pitchFamily="34" charset="0"/>
              </a:rPr>
              <a:t> energetico autocarrozzeria</a:t>
            </a:r>
          </a:p>
        </p:txBody>
      </p:sp>
    </p:spTree>
    <p:extLst>
      <p:ext uri="{BB962C8B-B14F-4D97-AF65-F5344CB8AC3E}">
        <p14:creationId xmlns:p14="http://schemas.microsoft.com/office/powerpoint/2010/main" val="3563375049"/>
      </p:ext>
    </p:extLst>
  </p:cSld>
  <p:clrMapOvr>
    <a:masterClrMapping/>
  </p:clrMapOvr>
  <p:transition spd="med"/>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1CE3BFFD-58BA-471E-8906-99530CF03474}"/>
              </a:ext>
            </a:extLst>
          </p:cNvPr>
          <p:cNvSpPr>
            <a:spLocks noGrp="1"/>
          </p:cNvSpPr>
          <p:nvPr>
            <p:ph type="body" sz="quarter" idx="21"/>
          </p:nvPr>
        </p:nvSpPr>
        <p:spPr>
          <a:xfrm>
            <a:off x="2159725" y="484486"/>
            <a:ext cx="8606444" cy="967278"/>
          </a:xfrm>
        </p:spPr>
        <p:txBody>
          <a:bodyPr/>
          <a:lstStyle/>
          <a:p>
            <a:pPr algn="ctr"/>
            <a:r>
              <a:rPr lang="it-IT" sz="2800" dirty="0">
                <a:latin typeface="Helvetica" panose="020B0604020202020204" pitchFamily="34" charset="0"/>
                <a:cs typeface="Helvetica" panose="020B0604020202020204" pitchFamily="34" charset="0"/>
              </a:rPr>
              <a:t>Diagnosi energetica - Casi studio</a:t>
            </a:r>
          </a:p>
          <a:p>
            <a:pPr algn="ctr"/>
            <a:r>
              <a:rPr lang="it-IT" sz="2800" dirty="0" err="1">
                <a:solidFill>
                  <a:srgbClr val="8DC57F"/>
                </a:solidFill>
                <a:latin typeface="Helvetica" panose="020B0604020202020204" pitchFamily="34" charset="0"/>
                <a:cs typeface="Helvetica" panose="020B0604020202020204" pitchFamily="34" charset="0"/>
              </a:rPr>
              <a:t>Efficientamento</a:t>
            </a:r>
            <a:r>
              <a:rPr lang="it-IT" sz="2800" dirty="0">
                <a:solidFill>
                  <a:srgbClr val="8DC57F"/>
                </a:solidFill>
                <a:latin typeface="Helvetica" panose="020B0604020202020204" pitchFamily="34" charset="0"/>
                <a:cs typeface="Helvetica" panose="020B0604020202020204" pitchFamily="34" charset="0"/>
              </a:rPr>
              <a:t> energetico ristorazione con somministrazione</a:t>
            </a:r>
          </a:p>
          <a:p>
            <a:pPr algn="ctr"/>
            <a:endParaRPr lang="it-IT" sz="2400" dirty="0"/>
          </a:p>
        </p:txBody>
      </p:sp>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38</a:t>
            </a:fld>
            <a:endParaRPr lang="it-IT"/>
          </a:p>
        </p:txBody>
      </p:sp>
      <p:sp>
        <p:nvSpPr>
          <p:cNvPr id="10" name="Rettangolo 9"/>
          <p:cNvSpPr/>
          <p:nvPr/>
        </p:nvSpPr>
        <p:spPr>
          <a:xfrm>
            <a:off x="7302136" y="1676408"/>
            <a:ext cx="4572001" cy="4093428"/>
          </a:xfrm>
          <a:prstGeom prst="rect">
            <a:avLst/>
          </a:prstGeom>
        </p:spPr>
        <p:txBody>
          <a:bodyPr wrap="square">
            <a:spAutoFit/>
          </a:bodyPr>
          <a:lstStyle/>
          <a:p>
            <a:pPr algn="just"/>
            <a:r>
              <a:rPr lang="it-IT" sz="2000" b="0" dirty="0">
                <a:solidFill>
                  <a:srgbClr val="245AA6"/>
                </a:solidFill>
                <a:latin typeface="+mn-lt"/>
              </a:rPr>
              <a:t>Il processo produttivo viene descritto nelle sue varie fasi e nelle tecnologie adottate con indicazioni anche sul grado di innovazione/obsolescenza dei sistemi e dei macchinari adoperati, sulla relativa vita residua essenziale per valutare la convenienza economica nella sostituzione/ammodernamento.</a:t>
            </a:r>
          </a:p>
          <a:p>
            <a:pPr algn="just"/>
            <a:r>
              <a:rPr lang="it-IT" sz="2000" b="0" dirty="0">
                <a:solidFill>
                  <a:srgbClr val="245AA6"/>
                </a:solidFill>
                <a:latin typeface="+mn-lt"/>
              </a:rPr>
              <a:t>Per ogni prodotto finito, il processo produttivo è basato esclusivamente sull'impiego di una o più macchine elettriche, con considerevole assorbimento di energia dalla rete.</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4" name="CasellaDiTesto 13"/>
          <p:cNvSpPr txBox="1"/>
          <p:nvPr/>
        </p:nvSpPr>
        <p:spPr>
          <a:xfrm>
            <a:off x="7444675" y="3319045"/>
            <a:ext cx="4612342"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2000" b="0" dirty="0"/>
              <a:t>.</a:t>
            </a:r>
            <a:endParaRPr kumimoji="0" lang="it-IT" sz="20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pic>
        <p:nvPicPr>
          <p:cNvPr id="8" name="Picture 2"/>
          <p:cNvPicPr>
            <a:picLocks noChangeAspect="1" noChangeArrowheads="1"/>
          </p:cNvPicPr>
          <p:nvPr/>
        </p:nvPicPr>
        <p:blipFill>
          <a:blip r:embed="rId2" cstate="print"/>
          <a:srcRect/>
          <a:stretch>
            <a:fillRect/>
          </a:stretch>
        </p:blipFill>
        <p:spPr bwMode="auto">
          <a:xfrm>
            <a:off x="530905" y="1569584"/>
            <a:ext cx="6588351" cy="4453578"/>
          </a:xfrm>
          <a:prstGeom prst="rect">
            <a:avLst/>
          </a:prstGeom>
          <a:noFill/>
          <a:ln w="9525">
            <a:noFill/>
            <a:miter lim="800000"/>
            <a:headEnd/>
            <a:tailEnd/>
          </a:ln>
          <a:effectLst/>
        </p:spPr>
      </p:pic>
    </p:spTree>
    <p:extLst>
      <p:ext uri="{BB962C8B-B14F-4D97-AF65-F5344CB8AC3E}">
        <p14:creationId xmlns:p14="http://schemas.microsoft.com/office/powerpoint/2010/main" val="3563375049"/>
      </p:ext>
    </p:extLst>
  </p:cSld>
  <p:clrMapOvr>
    <a:masterClrMapping/>
  </p:clrMapOvr>
  <p:transition spd="med"/>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39</a:t>
            </a:fld>
            <a:endParaRPr lang="it-IT"/>
          </a:p>
        </p:txBody>
      </p:sp>
      <p:sp>
        <p:nvSpPr>
          <p:cNvPr id="10" name="Rettangolo 9"/>
          <p:cNvSpPr/>
          <p:nvPr/>
        </p:nvSpPr>
        <p:spPr>
          <a:xfrm>
            <a:off x="496389" y="1584968"/>
            <a:ext cx="11429999" cy="4978286"/>
          </a:xfrm>
          <a:prstGeom prst="rect">
            <a:avLst/>
          </a:prstGeom>
        </p:spPr>
        <p:txBody>
          <a:bodyPr wrap="square">
            <a:spAutoFit/>
          </a:bodyPr>
          <a:lstStyle/>
          <a:p>
            <a:pPr algn="just">
              <a:spcAft>
                <a:spcPts val="600"/>
              </a:spcAft>
            </a:pPr>
            <a:r>
              <a:rPr lang="it-IT" sz="2000" b="0" dirty="0">
                <a:solidFill>
                  <a:srgbClr val="245AA6"/>
                </a:solidFill>
                <a:latin typeface="+mn-lt"/>
              </a:rPr>
              <a:t>A partire dai dati globali di consumo, desunti alle bollette energetiche, mediati su un periodo non inferiore a tre anni, si è ricavato il consumo medio giornaliero dell’unità produttiva.</a:t>
            </a:r>
          </a:p>
          <a:p>
            <a:pPr algn="just">
              <a:spcAft>
                <a:spcPts val="600"/>
              </a:spcAft>
            </a:pPr>
            <a:r>
              <a:rPr lang="it-IT" sz="2000" b="0" dirty="0">
                <a:solidFill>
                  <a:srgbClr val="245AA6"/>
                </a:solidFill>
                <a:latin typeface="+mn-lt"/>
              </a:rPr>
              <a:t>Si è constatato che l’impianto elettrico risulta ben rifasato essendo il valore del fattore di potenza mediamente uguale a 0,9, pertanto il parametro significativo, anche sotto il profilo economico, sul quale porre l’attenzione è il consumo di energia attiva;</a:t>
            </a:r>
          </a:p>
          <a:p>
            <a:pPr algn="just"/>
            <a:r>
              <a:rPr lang="it-IT" sz="2000" b="0" dirty="0">
                <a:solidFill>
                  <a:srgbClr val="245AA6"/>
                </a:solidFill>
                <a:latin typeface="+mn-lt"/>
              </a:rPr>
              <a:t>Le utenze maggiormente </a:t>
            </a:r>
            <a:r>
              <a:rPr lang="it-IT" sz="2000" b="0" dirty="0" err="1">
                <a:solidFill>
                  <a:srgbClr val="245AA6"/>
                </a:solidFill>
                <a:latin typeface="+mn-lt"/>
              </a:rPr>
              <a:t>energivore</a:t>
            </a:r>
            <a:r>
              <a:rPr lang="it-IT" sz="2000" b="0" dirty="0">
                <a:solidFill>
                  <a:srgbClr val="245AA6"/>
                </a:solidFill>
                <a:latin typeface="+mn-lt"/>
              </a:rPr>
              <a:t> e più rilevanti ai fini del processo di razionalizzazione energetica, sono risultate le seguenti:</a:t>
            </a:r>
          </a:p>
          <a:p>
            <a:pPr lvl="2" algn="just">
              <a:buFont typeface="Arial" pitchFamily="34" charset="0"/>
              <a:buChar char="•"/>
            </a:pPr>
            <a:r>
              <a:rPr lang="it-IT" sz="2000" b="0" dirty="0">
                <a:solidFill>
                  <a:srgbClr val="245AA6"/>
                </a:solidFill>
                <a:latin typeface="+mn-lt"/>
              </a:rPr>
              <a:t>friggitrici elettriche;</a:t>
            </a:r>
          </a:p>
          <a:p>
            <a:pPr lvl="2" algn="just">
              <a:buFont typeface="Arial" pitchFamily="34" charset="0"/>
              <a:buChar char="•"/>
            </a:pPr>
            <a:r>
              <a:rPr lang="it-IT" sz="2000" b="0" dirty="0">
                <a:solidFill>
                  <a:srgbClr val="245AA6"/>
                </a:solidFill>
                <a:latin typeface="+mn-lt"/>
              </a:rPr>
              <a:t>piastre/griglie per cottura </a:t>
            </a:r>
          </a:p>
          <a:p>
            <a:pPr lvl="2" algn="just">
              <a:spcAft>
                <a:spcPts val="600"/>
              </a:spcAft>
              <a:buFont typeface="Arial" pitchFamily="34" charset="0"/>
              <a:buChar char="•"/>
            </a:pPr>
            <a:r>
              <a:rPr lang="it-IT" sz="2000" b="0" dirty="0">
                <a:solidFill>
                  <a:srgbClr val="245AA6"/>
                </a:solidFill>
                <a:latin typeface="+mn-lt"/>
              </a:rPr>
              <a:t>compartimento caldo</a:t>
            </a:r>
          </a:p>
          <a:p>
            <a:pPr algn="just">
              <a:spcAft>
                <a:spcPts val="300"/>
              </a:spcAft>
            </a:pPr>
            <a:r>
              <a:rPr lang="it-IT" sz="2000" b="0" dirty="0">
                <a:solidFill>
                  <a:srgbClr val="245AA6"/>
                </a:solidFill>
                <a:latin typeface="+mn-lt"/>
              </a:rPr>
              <a:t>alle quali possono aggiungersi le ulteriori macchine:</a:t>
            </a:r>
          </a:p>
          <a:p>
            <a:pPr lvl="2" algn="just">
              <a:buFont typeface="Arial" pitchFamily="34" charset="0"/>
              <a:buChar char="•"/>
            </a:pPr>
            <a:r>
              <a:rPr lang="it-IT" sz="2000" b="0" dirty="0">
                <a:solidFill>
                  <a:srgbClr val="245AA6"/>
                </a:solidFill>
                <a:latin typeface="+mn-lt"/>
              </a:rPr>
              <a:t>tostapane verticale;</a:t>
            </a:r>
          </a:p>
          <a:p>
            <a:pPr lvl="2" algn="just">
              <a:buFont typeface="Arial" pitchFamily="34" charset="0"/>
              <a:buChar char="•"/>
            </a:pPr>
            <a:r>
              <a:rPr lang="it-IT" sz="2000" b="0" dirty="0">
                <a:solidFill>
                  <a:srgbClr val="245AA6"/>
                </a:solidFill>
                <a:latin typeface="+mn-lt"/>
              </a:rPr>
              <a:t>macchina </a:t>
            </a:r>
            <a:r>
              <a:rPr lang="it-IT" sz="2000" b="0" dirty="0" err="1">
                <a:solidFill>
                  <a:srgbClr val="245AA6"/>
                </a:solidFill>
                <a:latin typeface="+mn-lt"/>
              </a:rPr>
              <a:t>stimmer</a:t>
            </a:r>
            <a:r>
              <a:rPr lang="it-IT" sz="2000" b="0" dirty="0">
                <a:solidFill>
                  <a:srgbClr val="245AA6"/>
                </a:solidFill>
                <a:latin typeface="+mn-lt"/>
              </a:rPr>
              <a:t>;</a:t>
            </a:r>
          </a:p>
          <a:p>
            <a:pPr lvl="2" algn="just">
              <a:buFont typeface="Arial" pitchFamily="34" charset="0"/>
              <a:buChar char="•"/>
            </a:pPr>
            <a:r>
              <a:rPr lang="it-IT" sz="2000" b="0" dirty="0">
                <a:solidFill>
                  <a:srgbClr val="245AA6"/>
                </a:solidFill>
                <a:latin typeface="+mn-lt"/>
              </a:rPr>
              <a:t>armadio riscaldante</a:t>
            </a:r>
          </a:p>
          <a:p>
            <a:pPr algn="just"/>
            <a:endParaRPr lang="it-IT" sz="2000" b="0" dirty="0">
              <a:solidFill>
                <a:srgbClr val="245AA6"/>
              </a:solidFill>
              <a:latin typeface="+mn-lt"/>
            </a:endParaRP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4" name="CasellaDiTesto 13"/>
          <p:cNvSpPr txBox="1"/>
          <p:nvPr/>
        </p:nvSpPr>
        <p:spPr>
          <a:xfrm>
            <a:off x="7234517" y="3349634"/>
            <a:ext cx="4612342"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2000" b="0" dirty="0"/>
              <a:t>.</a:t>
            </a:r>
            <a:endParaRPr kumimoji="0" lang="it-IT" sz="20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8" name="Segnaposto testo 1">
            <a:extLst>
              <a:ext uri="{FF2B5EF4-FFF2-40B4-BE49-F238E27FC236}">
                <a16:creationId xmlns:a16="http://schemas.microsoft.com/office/drawing/2014/main" id="{EB1F62DA-C095-55E0-7F0A-A03AAEED1EE2}"/>
              </a:ext>
            </a:extLst>
          </p:cNvPr>
          <p:cNvSpPr>
            <a:spLocks noGrp="1"/>
          </p:cNvSpPr>
          <p:nvPr>
            <p:ph type="body" sz="quarter" idx="21"/>
          </p:nvPr>
        </p:nvSpPr>
        <p:spPr>
          <a:xfrm>
            <a:off x="2159725" y="484486"/>
            <a:ext cx="8606444" cy="967278"/>
          </a:xfrm>
        </p:spPr>
        <p:txBody>
          <a:bodyPr/>
          <a:lstStyle/>
          <a:p>
            <a:pPr algn="ctr"/>
            <a:r>
              <a:rPr lang="it-IT" sz="2800" dirty="0">
                <a:latin typeface="Helvetica" panose="020B0604020202020204" pitchFamily="34" charset="0"/>
                <a:cs typeface="Helvetica" panose="020B0604020202020204" pitchFamily="34" charset="0"/>
              </a:rPr>
              <a:t>Diagnosi energetica - Casi studio</a:t>
            </a:r>
          </a:p>
          <a:p>
            <a:pPr algn="ctr"/>
            <a:r>
              <a:rPr lang="it-IT" sz="2800" dirty="0" err="1">
                <a:solidFill>
                  <a:srgbClr val="8DC57F"/>
                </a:solidFill>
                <a:latin typeface="Helvetica" panose="020B0604020202020204" pitchFamily="34" charset="0"/>
                <a:cs typeface="Helvetica" panose="020B0604020202020204" pitchFamily="34" charset="0"/>
              </a:rPr>
              <a:t>Efficientamento</a:t>
            </a:r>
            <a:r>
              <a:rPr lang="it-IT" sz="2800" dirty="0">
                <a:solidFill>
                  <a:srgbClr val="8DC57F"/>
                </a:solidFill>
                <a:latin typeface="Helvetica" panose="020B0604020202020204" pitchFamily="34" charset="0"/>
                <a:cs typeface="Helvetica" panose="020B0604020202020204" pitchFamily="34" charset="0"/>
              </a:rPr>
              <a:t> energetico ristorazione con somministrazione</a:t>
            </a:r>
          </a:p>
          <a:p>
            <a:pPr algn="ctr"/>
            <a:endParaRPr lang="it-IT" sz="2400" dirty="0"/>
          </a:p>
        </p:txBody>
      </p:sp>
    </p:spTree>
    <p:extLst>
      <p:ext uri="{BB962C8B-B14F-4D97-AF65-F5344CB8AC3E}">
        <p14:creationId xmlns:p14="http://schemas.microsoft.com/office/powerpoint/2010/main" val="3563375049"/>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 name="Segnaposto testo 1">
            <a:extLst>
              <a:ext uri="{FF2B5EF4-FFF2-40B4-BE49-F238E27FC236}">
                <a16:creationId xmlns:a16="http://schemas.microsoft.com/office/drawing/2014/main" id="{035154C4-508B-F6A1-7B27-66FF49258653}"/>
              </a:ext>
            </a:extLst>
          </p:cNvPr>
          <p:cNvSpPr>
            <a:spLocks noGrp="1"/>
          </p:cNvSpPr>
          <p:nvPr>
            <p:ph type="body" sz="quarter" idx="21"/>
          </p:nvPr>
        </p:nvSpPr>
        <p:spPr>
          <a:xfrm>
            <a:off x="3860622" y="393858"/>
            <a:ext cx="4470756" cy="492443"/>
          </a:xfrm>
          <a:noFill/>
          <a:ln w="12700">
            <a:miter lim="400000"/>
          </a:ln>
        </p:spPr>
        <p:txBody>
          <a:bodyPr wrap="square" lIns="0" tIns="0" rIns="0" bIns="0" rtlCol="0" anchor="ctr">
            <a:spAutoFit/>
          </a:bodyPr>
          <a:lstStyle/>
          <a:p>
            <a:pPr algn="ctr" defTabSz="825500" hangingPunct="0">
              <a:lnSpc>
                <a:spcPct val="100000"/>
              </a:lnSpc>
              <a:buClrTx/>
              <a:buFontTx/>
            </a:pPr>
            <a:r>
              <a:rPr lang="it-IT" sz="3200" dirty="0">
                <a:solidFill>
                  <a:srgbClr val="8DC57F"/>
                </a:solidFill>
                <a:latin typeface="Helvetica" panose="020B0604020202020204" pitchFamily="34" charset="0"/>
                <a:cs typeface="Helvetica" panose="020B0604020202020204" pitchFamily="34" charset="0"/>
              </a:rPr>
              <a:t>La serie en 16247</a:t>
            </a:r>
          </a:p>
        </p:txBody>
      </p:sp>
      <p:sp>
        <p:nvSpPr>
          <p:cNvPr id="12" name="Segnaposto numero diapositiva 11">
            <a:extLst>
              <a:ext uri="{FF2B5EF4-FFF2-40B4-BE49-F238E27FC236}">
                <a16:creationId xmlns:a16="http://schemas.microsoft.com/office/drawing/2014/main" id="{80F8681A-83DA-48D5-BCB3-1702FBC5B587}"/>
              </a:ext>
            </a:extLst>
          </p:cNvPr>
          <p:cNvSpPr>
            <a:spLocks noGrp="1"/>
          </p:cNvSpPr>
          <p:nvPr>
            <p:ph type="sldNum" sz="quarter" idx="2"/>
          </p:nvPr>
        </p:nvSpPr>
        <p:spPr/>
        <p:txBody>
          <a:bodyPr/>
          <a:lstStyle/>
          <a:p>
            <a:fld id="{C707DB79-51A1-4F21-AA9C-A1705C1A2D61}" type="slidenum">
              <a:rPr lang="it-IT" smtClean="0"/>
              <a:pPr/>
              <a:t>4</a:t>
            </a:fld>
            <a:endParaRPr lang="it-IT"/>
          </a:p>
        </p:txBody>
      </p:sp>
      <p:sp>
        <p:nvSpPr>
          <p:cNvPr id="9" name="Segnaposto testo 4">
            <a:extLst>
              <a:ext uri="{FF2B5EF4-FFF2-40B4-BE49-F238E27FC236}">
                <a16:creationId xmlns:a16="http://schemas.microsoft.com/office/drawing/2014/main" id="{7023DA78-466E-92A6-532E-51E03B6411B4}"/>
              </a:ext>
            </a:extLst>
          </p:cNvPr>
          <p:cNvSpPr>
            <a:spLocks noGrp="1"/>
          </p:cNvSpPr>
          <p:nvPr>
            <p:ph type="body" sz="quarter" idx="23"/>
          </p:nvPr>
        </p:nvSpPr>
        <p:spPr>
          <a:xfrm>
            <a:off x="592137" y="1440874"/>
            <a:ext cx="11011045" cy="4065215"/>
          </a:xfrm>
          <a:noFill/>
          <a:ln w="12700">
            <a:miter lim="400000"/>
          </a:ln>
        </p:spPr>
        <p:txBody>
          <a:bodyPr wrap="square" lIns="50800" tIns="50800" rIns="50800" bIns="50800" rtlCol="0" anchor="t">
            <a:spAutoFit/>
          </a:bodyPr>
          <a:lstStyle/>
          <a:p>
            <a:pPr marL="0" indent="0" algn="just" defTabSz="825500" hangingPunct="0">
              <a:spcBef>
                <a:spcPts val="0"/>
              </a:spcBef>
              <a:buClrTx/>
              <a:buSzTx/>
              <a:buNone/>
            </a:pPr>
            <a:r>
              <a:rPr lang="it-IT" sz="2000" kern="1200" dirty="0">
                <a:solidFill>
                  <a:srgbClr val="154194"/>
                </a:solidFill>
                <a:latin typeface="Helvetica" panose="020B0604020202020204" pitchFamily="34" charset="0"/>
                <a:ea typeface="+mn-ea"/>
                <a:cs typeface="Helvetica" panose="020B0604020202020204" pitchFamily="34" charset="0"/>
              </a:rPr>
              <a:t>Con riferimento ai processi produttivi, le modalità di redazione di una diagnosi energetica nonché gli elementi costituenti e caratterizzanti sono definite dalla norma UNI CEI EN 16247 parte 3 che integra la norma </a:t>
            </a:r>
            <a:r>
              <a:rPr lang="it-IT" sz="2000" b="1" kern="1200" dirty="0">
                <a:solidFill>
                  <a:srgbClr val="8DC57F"/>
                </a:solidFill>
                <a:latin typeface="Helvetica" panose="020B0604020202020204" pitchFamily="34" charset="0"/>
                <a:ea typeface="+mn-ea"/>
                <a:cs typeface="Helvetica" panose="020B0604020202020204" pitchFamily="34" charset="0"/>
              </a:rPr>
              <a:t>UNI CEI EN 16247 parte 1 </a:t>
            </a:r>
            <a:r>
              <a:rPr lang="it-IT" sz="2000" kern="1200" dirty="0">
                <a:solidFill>
                  <a:srgbClr val="154194"/>
                </a:solidFill>
                <a:latin typeface="Helvetica" panose="020B0604020202020204" pitchFamily="34" charset="0"/>
                <a:ea typeface="+mn-ea"/>
                <a:cs typeface="Helvetica" panose="020B0604020202020204" pitchFamily="34" charset="0"/>
              </a:rPr>
              <a:t>che fornisce i </a:t>
            </a:r>
            <a:r>
              <a:rPr lang="it-IT" sz="2000" b="1" kern="1200" dirty="0">
                <a:solidFill>
                  <a:srgbClr val="8DC57F"/>
                </a:solidFill>
                <a:latin typeface="Helvetica" panose="020B0604020202020204" pitchFamily="34" charset="0"/>
                <a:ea typeface="+mn-ea"/>
                <a:cs typeface="Helvetica" panose="020B0604020202020204" pitchFamily="34" charset="0"/>
              </a:rPr>
              <a:t>requisiti generali </a:t>
            </a:r>
            <a:r>
              <a:rPr lang="it-IT" sz="2000" kern="1200" dirty="0">
                <a:solidFill>
                  <a:srgbClr val="154194"/>
                </a:solidFill>
                <a:latin typeface="Helvetica" panose="020B0604020202020204" pitchFamily="34" charset="0"/>
                <a:ea typeface="+mn-ea"/>
                <a:cs typeface="Helvetica" panose="020B0604020202020204" pitchFamily="34" charset="0"/>
              </a:rPr>
              <a:t>delle diagnosi energetiche</a:t>
            </a:r>
          </a:p>
          <a:p>
            <a:pPr marL="0" indent="0" algn="just" defTabSz="825500" hangingPunct="0">
              <a:spcBef>
                <a:spcPts val="0"/>
              </a:spcBef>
              <a:buClrTx/>
              <a:buSzTx/>
              <a:buNone/>
            </a:pPr>
            <a:r>
              <a:rPr lang="it-IT" sz="2000" kern="1200" dirty="0">
                <a:solidFill>
                  <a:srgbClr val="154194"/>
                </a:solidFill>
                <a:latin typeface="Helvetica" panose="020B0604020202020204" pitchFamily="34" charset="0"/>
                <a:ea typeface="+mn-ea"/>
                <a:cs typeface="Helvetica" panose="020B0604020202020204" pitchFamily="34" charset="0"/>
              </a:rPr>
              <a:t>La serie EN 16247 consta di diverse parti, in funzione del contesto energetico che si intende efficientare, nel dettaglio:</a:t>
            </a:r>
          </a:p>
          <a:p>
            <a:pPr lvl="3">
              <a:buClr>
                <a:srgbClr val="8DC57F"/>
              </a:buClr>
            </a:pPr>
            <a:r>
              <a:rPr lang="it-IT" sz="2000" kern="1200" dirty="0">
                <a:solidFill>
                  <a:srgbClr val="154194"/>
                </a:solidFill>
                <a:latin typeface="Helvetica" panose="020B0604020202020204" pitchFamily="34" charset="0"/>
                <a:ea typeface="+mn-ea"/>
                <a:cs typeface="Helvetica" panose="020B0604020202020204" pitchFamily="34" charset="0"/>
              </a:rPr>
              <a:t>UNI CEI 16247 parte 1: “Requisiti generali delle diagnosi energetiche”</a:t>
            </a:r>
          </a:p>
          <a:p>
            <a:pPr lvl="3">
              <a:buClr>
                <a:srgbClr val="8DC57F"/>
              </a:buClr>
            </a:pPr>
            <a:r>
              <a:rPr lang="it-IT" sz="2000" kern="1200" dirty="0">
                <a:solidFill>
                  <a:srgbClr val="154194"/>
                </a:solidFill>
                <a:latin typeface="Helvetica" panose="020B0604020202020204" pitchFamily="34" charset="0"/>
                <a:ea typeface="+mn-ea"/>
                <a:cs typeface="Helvetica" panose="020B0604020202020204" pitchFamily="34" charset="0"/>
              </a:rPr>
              <a:t>UNI CEI 16247 parte 2: “Edifici”</a:t>
            </a:r>
          </a:p>
          <a:p>
            <a:pPr lvl="3">
              <a:buClr>
                <a:srgbClr val="8DC57F"/>
              </a:buClr>
            </a:pPr>
            <a:r>
              <a:rPr lang="it-IT" sz="2000" kern="1200" dirty="0">
                <a:solidFill>
                  <a:schemeClr val="accent5"/>
                </a:solidFill>
                <a:latin typeface="Helvetica" panose="020B0604020202020204" pitchFamily="34" charset="0"/>
                <a:ea typeface="+mn-ea"/>
                <a:cs typeface="Helvetica" panose="020B0604020202020204" pitchFamily="34" charset="0"/>
              </a:rPr>
              <a:t>UNI CEI 16247 parte 3: </a:t>
            </a:r>
            <a:r>
              <a:rPr lang="it-IT" sz="2000" b="1" kern="1200" dirty="0">
                <a:solidFill>
                  <a:schemeClr val="accent5"/>
                </a:solidFill>
                <a:latin typeface="Helvetica" panose="020B0604020202020204" pitchFamily="34" charset="0"/>
                <a:ea typeface="+mn-ea"/>
                <a:cs typeface="Helvetica" panose="020B0604020202020204" pitchFamily="34" charset="0"/>
              </a:rPr>
              <a:t>“Processi produttivi”</a:t>
            </a:r>
          </a:p>
          <a:p>
            <a:pPr lvl="3">
              <a:buClr>
                <a:srgbClr val="8DC57F"/>
              </a:buClr>
            </a:pPr>
            <a:r>
              <a:rPr lang="it-IT" sz="2000" kern="1200" dirty="0">
                <a:solidFill>
                  <a:srgbClr val="154194"/>
                </a:solidFill>
                <a:latin typeface="Helvetica" panose="020B0604020202020204" pitchFamily="34" charset="0"/>
                <a:ea typeface="+mn-ea"/>
                <a:cs typeface="Helvetica" panose="020B0604020202020204" pitchFamily="34" charset="0"/>
              </a:rPr>
              <a:t>UNI CEI 16247 parte 4: “Trasporti”</a:t>
            </a:r>
          </a:p>
          <a:p>
            <a:pPr lvl="3">
              <a:buClr>
                <a:srgbClr val="8DC57F"/>
              </a:buClr>
            </a:pPr>
            <a:r>
              <a:rPr lang="it-IT" sz="2000" kern="1200" dirty="0">
                <a:solidFill>
                  <a:srgbClr val="154194"/>
                </a:solidFill>
                <a:latin typeface="Helvetica" panose="020B0604020202020204" pitchFamily="34" charset="0"/>
                <a:ea typeface="+mn-ea"/>
                <a:cs typeface="Helvetica" panose="020B0604020202020204" pitchFamily="34" charset="0"/>
              </a:rPr>
              <a:t>UNI CEI 16247 parte 5: “Competenze dell'auditor energetico ”</a:t>
            </a:r>
          </a:p>
        </p:txBody>
      </p:sp>
    </p:spTree>
    <p:extLst>
      <p:ext uri="{BB962C8B-B14F-4D97-AF65-F5344CB8AC3E}">
        <p14:creationId xmlns:p14="http://schemas.microsoft.com/office/powerpoint/2010/main" val="30008245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40</a:t>
            </a:fld>
            <a:endParaRPr lang="it-IT"/>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4" name="CasellaDiTesto 13"/>
          <p:cNvSpPr txBox="1"/>
          <p:nvPr/>
        </p:nvSpPr>
        <p:spPr>
          <a:xfrm>
            <a:off x="7234517" y="3349634"/>
            <a:ext cx="4612342"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2000" b="0" dirty="0"/>
              <a:t>.</a:t>
            </a:r>
            <a:endParaRPr kumimoji="0" lang="it-IT" sz="20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grpSp>
        <p:nvGrpSpPr>
          <p:cNvPr id="3" name="Gruppo 12"/>
          <p:cNvGrpSpPr/>
          <p:nvPr/>
        </p:nvGrpSpPr>
        <p:grpSpPr>
          <a:xfrm>
            <a:off x="770709" y="2233746"/>
            <a:ext cx="4637314" cy="3148151"/>
            <a:chOff x="6413863" y="1384660"/>
            <a:chExt cx="4121150" cy="3017523"/>
          </a:xfrm>
        </p:grpSpPr>
        <p:pic>
          <p:nvPicPr>
            <p:cNvPr id="59394" name="Picture 2"/>
            <p:cNvPicPr>
              <a:picLocks noChangeAspect="1" noChangeArrowheads="1"/>
            </p:cNvPicPr>
            <p:nvPr/>
          </p:nvPicPr>
          <p:blipFill>
            <a:blip r:embed="rId2" cstate="print"/>
            <a:srcRect b="59332"/>
            <a:stretch>
              <a:fillRect/>
            </a:stretch>
          </p:blipFill>
          <p:spPr bwMode="auto">
            <a:xfrm>
              <a:off x="6413863" y="1436914"/>
              <a:ext cx="4121150" cy="2965269"/>
            </a:xfrm>
            <a:prstGeom prst="rect">
              <a:avLst/>
            </a:prstGeom>
            <a:noFill/>
            <a:ln w="9525">
              <a:noFill/>
              <a:miter lim="800000"/>
              <a:headEnd/>
              <a:tailEnd/>
            </a:ln>
          </p:spPr>
        </p:pic>
        <p:sp>
          <p:nvSpPr>
            <p:cNvPr id="11" name="Rettangolo 10"/>
            <p:cNvSpPr/>
            <p:nvPr/>
          </p:nvSpPr>
          <p:spPr>
            <a:xfrm rot="5400000" flipH="1">
              <a:off x="7202078" y="1262536"/>
              <a:ext cx="248196" cy="492443"/>
            </a:xfrm>
            <a:prstGeom prst="rect">
              <a:avLst/>
            </a:prstGeom>
            <a:solidFill>
              <a:srgbClr val="3C3C3C"/>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2" name="Rettangolo 11"/>
            <p:cNvSpPr/>
            <p:nvPr/>
          </p:nvSpPr>
          <p:spPr>
            <a:xfrm rot="5400000" flipH="1">
              <a:off x="6786213" y="1390986"/>
              <a:ext cx="200303" cy="492443"/>
            </a:xfrm>
            <a:prstGeom prst="rect">
              <a:avLst/>
            </a:prstGeom>
            <a:solidFill>
              <a:srgbClr val="3C3C3C"/>
            </a:solidFill>
            <a:ln w="12700" cap="flat">
              <a:solidFill>
                <a:schemeClr val="tx1"/>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grpSp>
      <p:pic>
        <p:nvPicPr>
          <p:cNvPr id="59395" name="Picture 3"/>
          <p:cNvPicPr>
            <a:picLocks noChangeAspect="1" noChangeArrowheads="1"/>
          </p:cNvPicPr>
          <p:nvPr/>
        </p:nvPicPr>
        <p:blipFill>
          <a:blip r:embed="rId2" cstate="print"/>
          <a:srcRect t="42417"/>
          <a:stretch>
            <a:fillRect/>
          </a:stretch>
        </p:blipFill>
        <p:spPr bwMode="auto">
          <a:xfrm>
            <a:off x="5954942" y="1423852"/>
            <a:ext cx="4782725" cy="4872624"/>
          </a:xfrm>
          <a:prstGeom prst="rect">
            <a:avLst/>
          </a:prstGeom>
          <a:noFill/>
          <a:ln w="9525">
            <a:noFill/>
            <a:miter lim="800000"/>
            <a:headEnd/>
            <a:tailEnd/>
          </a:ln>
        </p:spPr>
      </p:pic>
      <p:sp>
        <p:nvSpPr>
          <p:cNvPr id="9" name="Segnaposto testo 1">
            <a:extLst>
              <a:ext uri="{FF2B5EF4-FFF2-40B4-BE49-F238E27FC236}">
                <a16:creationId xmlns:a16="http://schemas.microsoft.com/office/drawing/2014/main" id="{BA95B448-4C14-E050-7AF6-BCC63D63D9E2}"/>
              </a:ext>
            </a:extLst>
          </p:cNvPr>
          <p:cNvSpPr>
            <a:spLocks noGrp="1"/>
          </p:cNvSpPr>
          <p:nvPr>
            <p:ph type="body" sz="quarter" idx="21"/>
          </p:nvPr>
        </p:nvSpPr>
        <p:spPr>
          <a:xfrm>
            <a:off x="2159725" y="484486"/>
            <a:ext cx="8606444" cy="967278"/>
          </a:xfrm>
        </p:spPr>
        <p:txBody>
          <a:bodyPr/>
          <a:lstStyle/>
          <a:p>
            <a:pPr algn="ctr"/>
            <a:r>
              <a:rPr lang="it-IT" sz="2800" dirty="0">
                <a:latin typeface="Helvetica" panose="020B0604020202020204" pitchFamily="34" charset="0"/>
                <a:cs typeface="Helvetica" panose="020B0604020202020204" pitchFamily="34" charset="0"/>
              </a:rPr>
              <a:t>Diagnosi energetica - Casi studio</a:t>
            </a:r>
          </a:p>
          <a:p>
            <a:pPr algn="ctr"/>
            <a:r>
              <a:rPr lang="it-IT" sz="2800" dirty="0" err="1">
                <a:solidFill>
                  <a:srgbClr val="8DC57F"/>
                </a:solidFill>
                <a:latin typeface="Helvetica" panose="020B0604020202020204" pitchFamily="34" charset="0"/>
                <a:cs typeface="Helvetica" panose="020B0604020202020204" pitchFamily="34" charset="0"/>
              </a:rPr>
              <a:t>Efficientamento</a:t>
            </a:r>
            <a:r>
              <a:rPr lang="it-IT" sz="2800" dirty="0">
                <a:solidFill>
                  <a:srgbClr val="8DC57F"/>
                </a:solidFill>
                <a:latin typeface="Helvetica" panose="020B0604020202020204" pitchFamily="34" charset="0"/>
                <a:cs typeface="Helvetica" panose="020B0604020202020204" pitchFamily="34" charset="0"/>
              </a:rPr>
              <a:t> energetico ristorazione con somministrazione</a:t>
            </a:r>
          </a:p>
          <a:p>
            <a:pPr algn="ctr"/>
            <a:endParaRPr lang="it-IT" sz="2400" dirty="0"/>
          </a:p>
        </p:txBody>
      </p:sp>
    </p:spTree>
    <p:extLst>
      <p:ext uri="{BB962C8B-B14F-4D97-AF65-F5344CB8AC3E}">
        <p14:creationId xmlns:p14="http://schemas.microsoft.com/office/powerpoint/2010/main" val="3563375049"/>
      </p:ext>
    </p:extLst>
  </p:cSld>
  <p:clrMapOvr>
    <a:masterClrMapping/>
  </p:clrMapOvr>
  <p:transition spd="med"/>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41</a:t>
            </a:fld>
            <a:endParaRPr lang="it-IT"/>
          </a:p>
        </p:txBody>
      </p:sp>
      <p:sp>
        <p:nvSpPr>
          <p:cNvPr id="10" name="Rettangolo 9"/>
          <p:cNvSpPr/>
          <p:nvPr/>
        </p:nvSpPr>
        <p:spPr>
          <a:xfrm>
            <a:off x="482466" y="1660366"/>
            <a:ext cx="11429999" cy="3924151"/>
          </a:xfrm>
          <a:prstGeom prst="rect">
            <a:avLst/>
          </a:prstGeom>
        </p:spPr>
        <p:txBody>
          <a:bodyPr wrap="square">
            <a:spAutoFit/>
          </a:bodyPr>
          <a:lstStyle/>
          <a:p>
            <a:pPr algn="just">
              <a:spcAft>
                <a:spcPts val="600"/>
              </a:spcAft>
            </a:pPr>
            <a:r>
              <a:rPr lang="it-IT" sz="1800" b="0" dirty="0">
                <a:solidFill>
                  <a:srgbClr val="245AA6"/>
                </a:solidFill>
                <a:latin typeface="+mn-lt"/>
              </a:rPr>
              <a:t>Per ogni utilizzatore previsto in sostituzione è stato computato il risparmio di energia elettrica assorbita dalla rete (espresso in kWh), </a:t>
            </a:r>
            <a:r>
              <a:rPr lang="it-IT" sz="1800" dirty="0">
                <a:solidFill>
                  <a:srgbClr val="245AA6"/>
                </a:solidFill>
                <a:latin typeface="+mn-lt"/>
              </a:rPr>
              <a:t>in funzione della rispettiva potenza elettrica e delle caratteristiche di funzionamento.</a:t>
            </a:r>
          </a:p>
          <a:p>
            <a:pPr algn="just">
              <a:spcAft>
                <a:spcPts val="600"/>
              </a:spcAft>
            </a:pPr>
            <a:r>
              <a:rPr lang="it-IT" sz="1800" b="0" dirty="0">
                <a:solidFill>
                  <a:srgbClr val="245AA6"/>
                </a:solidFill>
                <a:latin typeface="+mn-lt"/>
              </a:rPr>
              <a:t>A titolo di esempio, l’impresa ha ipotizzato la sostituzione delle friggitrici ad olio con omologhi utilizzatori che però impiegano il 40% di olio in meno. Oltre a disporre di un macchinario con potenza elettrica assorbita inferiore a quella dell’esistente, si deve computare un ulteriore risparmio energetico connesso al riscaldamento di un volume d’olio inferiore che, a parità di altre condizioni, comporta una minore erogazione di energia termica e quindi, in ultima analisi, una minore necessità di assorbimento di energia elettrica dalla rete. </a:t>
            </a:r>
          </a:p>
          <a:p>
            <a:pPr algn="just">
              <a:spcAft>
                <a:spcPts val="600"/>
              </a:spcAft>
            </a:pPr>
            <a:r>
              <a:rPr lang="it-IT" sz="1800" b="0" dirty="0">
                <a:solidFill>
                  <a:srgbClr val="245AA6"/>
                </a:solidFill>
                <a:latin typeface="+mn-lt"/>
              </a:rPr>
              <a:t>Si procede quindi con la quantificazione del risparmio complessivo di energia elettrica assorbita dalla rete, espresso in kWh, derivante dall’impiego dei nuovi macchinari. A tal proposito si introduce il coefficiente di utilizzo C, una misura del tempo di funzionamento dell’apparecchio durante il ciclo produttivo. </a:t>
            </a:r>
          </a:p>
          <a:p>
            <a:pPr algn="just"/>
            <a:r>
              <a:rPr lang="it-IT" sz="1800" b="0" dirty="0">
                <a:solidFill>
                  <a:srgbClr val="245AA6"/>
                </a:solidFill>
                <a:latin typeface="+mn-lt"/>
              </a:rPr>
              <a:t>Un apparecchio che funziona ininterrottamente per tutto il ciclo produttivo è caratterizzato da un coefficiente C=1, mentre un apparecchio che funziona ad intermittenza per un tempo complessivo pari alla metà dell’intero ciclo produttivo sarà individuato da un coefficiente C=0,5</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4" name="CasellaDiTesto 13"/>
          <p:cNvSpPr txBox="1"/>
          <p:nvPr/>
        </p:nvSpPr>
        <p:spPr>
          <a:xfrm>
            <a:off x="7234517" y="3349634"/>
            <a:ext cx="4612342"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2000" b="0" dirty="0"/>
              <a:t>.</a:t>
            </a:r>
            <a:endParaRPr kumimoji="0" lang="it-IT" sz="20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7" name="CasellaDiTesto 6"/>
          <p:cNvSpPr txBox="1"/>
          <p:nvPr/>
        </p:nvSpPr>
        <p:spPr>
          <a:xfrm>
            <a:off x="537881" y="5174148"/>
            <a:ext cx="10972801"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algn="just"/>
            <a:r>
              <a:rPr lang="it-IT" sz="2000" b="0" dirty="0">
                <a:latin typeface="+mn-lt"/>
              </a:rPr>
              <a:t>;</a:t>
            </a:r>
          </a:p>
        </p:txBody>
      </p:sp>
      <p:sp>
        <p:nvSpPr>
          <p:cNvPr id="9" name="Segnaposto testo 1">
            <a:extLst>
              <a:ext uri="{FF2B5EF4-FFF2-40B4-BE49-F238E27FC236}">
                <a16:creationId xmlns:a16="http://schemas.microsoft.com/office/drawing/2014/main" id="{F3A97403-3A11-ECEC-6C8B-B19EF12FC283}"/>
              </a:ext>
            </a:extLst>
          </p:cNvPr>
          <p:cNvSpPr>
            <a:spLocks noGrp="1"/>
          </p:cNvSpPr>
          <p:nvPr>
            <p:ph type="body" sz="quarter" idx="21"/>
          </p:nvPr>
        </p:nvSpPr>
        <p:spPr>
          <a:xfrm>
            <a:off x="2159725" y="484486"/>
            <a:ext cx="8606444" cy="967278"/>
          </a:xfrm>
        </p:spPr>
        <p:txBody>
          <a:bodyPr/>
          <a:lstStyle/>
          <a:p>
            <a:pPr algn="ctr"/>
            <a:r>
              <a:rPr lang="it-IT" sz="2800" dirty="0">
                <a:latin typeface="Helvetica" panose="020B0604020202020204" pitchFamily="34" charset="0"/>
                <a:cs typeface="Helvetica" panose="020B0604020202020204" pitchFamily="34" charset="0"/>
              </a:rPr>
              <a:t>Diagnosi energetica - Casi studio</a:t>
            </a:r>
          </a:p>
          <a:p>
            <a:pPr algn="ctr"/>
            <a:r>
              <a:rPr lang="it-IT" sz="2800" dirty="0" err="1">
                <a:solidFill>
                  <a:srgbClr val="8DC57F"/>
                </a:solidFill>
                <a:latin typeface="Helvetica" panose="020B0604020202020204" pitchFamily="34" charset="0"/>
                <a:cs typeface="Helvetica" panose="020B0604020202020204" pitchFamily="34" charset="0"/>
              </a:rPr>
              <a:t>Efficientamento</a:t>
            </a:r>
            <a:r>
              <a:rPr lang="it-IT" sz="2800" dirty="0">
                <a:solidFill>
                  <a:srgbClr val="8DC57F"/>
                </a:solidFill>
                <a:latin typeface="Helvetica" panose="020B0604020202020204" pitchFamily="34" charset="0"/>
                <a:cs typeface="Helvetica" panose="020B0604020202020204" pitchFamily="34" charset="0"/>
              </a:rPr>
              <a:t> energetico ristorazione con somministrazione</a:t>
            </a:r>
          </a:p>
          <a:p>
            <a:pPr algn="ctr"/>
            <a:endParaRPr lang="it-IT" sz="2400" dirty="0"/>
          </a:p>
        </p:txBody>
      </p:sp>
    </p:spTree>
    <p:extLst>
      <p:ext uri="{BB962C8B-B14F-4D97-AF65-F5344CB8AC3E}">
        <p14:creationId xmlns:p14="http://schemas.microsoft.com/office/powerpoint/2010/main" val="3563375049"/>
      </p:ext>
    </p:extLst>
  </p:cSld>
  <p:clrMapOvr>
    <a:masterClrMapping/>
  </p:clrMapOvr>
  <p:transition spd="med"/>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42</a:t>
            </a:fld>
            <a:endParaRPr lang="it-IT"/>
          </a:p>
        </p:txBody>
      </p:sp>
      <p:sp>
        <p:nvSpPr>
          <p:cNvPr id="9" name="Segnaposto testo 1">
            <a:extLst>
              <a:ext uri="{FF2B5EF4-FFF2-40B4-BE49-F238E27FC236}">
                <a16:creationId xmlns:a16="http://schemas.microsoft.com/office/drawing/2014/main" id="{1CE3BFFD-58BA-471E-8906-99530CF03474}"/>
              </a:ext>
            </a:extLst>
          </p:cNvPr>
          <p:cNvSpPr>
            <a:spLocks noGrp="1"/>
          </p:cNvSpPr>
          <p:nvPr>
            <p:ph type="body" sz="quarter" idx="23"/>
          </p:nvPr>
        </p:nvSpPr>
        <p:spPr>
          <a:xfrm>
            <a:off x="1018930" y="1459280"/>
            <a:ext cx="9660154" cy="967278"/>
          </a:xfrm>
        </p:spPr>
        <p:txBody>
          <a:bodyPr/>
          <a:lstStyle/>
          <a:p>
            <a:pPr algn="ctr"/>
            <a:r>
              <a:rPr lang="it-IT" sz="2400" dirty="0"/>
              <a:t>Modello rappresentativo del processo</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4" name="CasellaDiTesto 13"/>
          <p:cNvSpPr txBox="1"/>
          <p:nvPr/>
        </p:nvSpPr>
        <p:spPr>
          <a:xfrm>
            <a:off x="7234517" y="3349634"/>
            <a:ext cx="4612342"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2000" b="0" dirty="0"/>
              <a:t>.</a:t>
            </a:r>
            <a:endParaRPr kumimoji="0" lang="it-IT" sz="20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pic>
        <p:nvPicPr>
          <p:cNvPr id="68610" name="Picture 2"/>
          <p:cNvPicPr>
            <a:picLocks noChangeAspect="1" noChangeArrowheads="1"/>
          </p:cNvPicPr>
          <p:nvPr/>
        </p:nvPicPr>
        <p:blipFill>
          <a:blip r:embed="rId2" cstate="print"/>
          <a:srcRect r="11546"/>
          <a:stretch>
            <a:fillRect/>
          </a:stretch>
        </p:blipFill>
        <p:spPr bwMode="auto">
          <a:xfrm>
            <a:off x="1562325" y="2615020"/>
            <a:ext cx="9378151" cy="2570933"/>
          </a:xfrm>
          <a:prstGeom prst="rect">
            <a:avLst/>
          </a:prstGeom>
          <a:noFill/>
          <a:ln w="9525">
            <a:noFill/>
            <a:miter lim="800000"/>
            <a:headEnd/>
            <a:tailEnd/>
          </a:ln>
          <a:effectLst/>
        </p:spPr>
      </p:pic>
      <p:sp>
        <p:nvSpPr>
          <p:cNvPr id="8" name="Segnaposto testo 1">
            <a:extLst>
              <a:ext uri="{FF2B5EF4-FFF2-40B4-BE49-F238E27FC236}">
                <a16:creationId xmlns:a16="http://schemas.microsoft.com/office/drawing/2014/main" id="{0FB25D05-A796-ABBB-AC63-76A8A24FC913}"/>
              </a:ext>
            </a:extLst>
          </p:cNvPr>
          <p:cNvSpPr>
            <a:spLocks noGrp="1"/>
          </p:cNvSpPr>
          <p:nvPr>
            <p:ph type="body" sz="quarter" idx="21"/>
          </p:nvPr>
        </p:nvSpPr>
        <p:spPr>
          <a:xfrm>
            <a:off x="2159725" y="484486"/>
            <a:ext cx="8606444" cy="967278"/>
          </a:xfrm>
        </p:spPr>
        <p:txBody>
          <a:bodyPr/>
          <a:lstStyle/>
          <a:p>
            <a:pPr algn="ctr"/>
            <a:r>
              <a:rPr lang="it-IT" sz="2800" dirty="0">
                <a:latin typeface="Helvetica" panose="020B0604020202020204" pitchFamily="34" charset="0"/>
                <a:cs typeface="Helvetica" panose="020B0604020202020204" pitchFamily="34" charset="0"/>
              </a:rPr>
              <a:t>Diagnosi energetica - Casi studio</a:t>
            </a:r>
          </a:p>
          <a:p>
            <a:pPr algn="ctr"/>
            <a:r>
              <a:rPr lang="it-IT" sz="2800" dirty="0" err="1">
                <a:solidFill>
                  <a:srgbClr val="8DC57F"/>
                </a:solidFill>
                <a:latin typeface="Helvetica" panose="020B0604020202020204" pitchFamily="34" charset="0"/>
                <a:cs typeface="Helvetica" panose="020B0604020202020204" pitchFamily="34" charset="0"/>
              </a:rPr>
              <a:t>Efficientamento</a:t>
            </a:r>
            <a:r>
              <a:rPr lang="it-IT" sz="2800" dirty="0">
                <a:solidFill>
                  <a:srgbClr val="8DC57F"/>
                </a:solidFill>
                <a:latin typeface="Helvetica" panose="020B0604020202020204" pitchFamily="34" charset="0"/>
                <a:cs typeface="Helvetica" panose="020B0604020202020204" pitchFamily="34" charset="0"/>
              </a:rPr>
              <a:t> energetico ristorazione con somministrazione</a:t>
            </a:r>
          </a:p>
          <a:p>
            <a:pPr algn="ctr"/>
            <a:endParaRPr lang="it-IT" sz="2400" dirty="0"/>
          </a:p>
        </p:txBody>
      </p:sp>
    </p:spTree>
    <p:extLst>
      <p:ext uri="{BB962C8B-B14F-4D97-AF65-F5344CB8AC3E}">
        <p14:creationId xmlns:p14="http://schemas.microsoft.com/office/powerpoint/2010/main" val="3563375049"/>
      </p:ext>
    </p:extLst>
  </p:cSld>
  <p:clrMapOvr>
    <a:masterClrMapping/>
  </p:clrMapOvr>
  <p:transition spd="med"/>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43</a:t>
            </a:fld>
            <a:endParaRPr lang="it-IT"/>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4" name="CasellaDiTesto 13"/>
          <p:cNvSpPr txBox="1"/>
          <p:nvPr/>
        </p:nvSpPr>
        <p:spPr>
          <a:xfrm>
            <a:off x="7234517" y="3349634"/>
            <a:ext cx="4612342"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2000" b="0" dirty="0"/>
              <a:t>.</a:t>
            </a:r>
            <a:endParaRPr kumimoji="0" lang="it-IT" sz="20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pic>
        <p:nvPicPr>
          <p:cNvPr id="60420" name="Picture 4"/>
          <p:cNvPicPr>
            <a:picLocks noChangeAspect="1" noChangeArrowheads="1"/>
          </p:cNvPicPr>
          <p:nvPr/>
        </p:nvPicPr>
        <p:blipFill>
          <a:blip r:embed="rId2" cstate="print"/>
          <a:srcRect/>
          <a:stretch>
            <a:fillRect/>
          </a:stretch>
        </p:blipFill>
        <p:spPr bwMode="auto">
          <a:xfrm>
            <a:off x="732201" y="1600518"/>
            <a:ext cx="10747375" cy="4021137"/>
          </a:xfrm>
          <a:prstGeom prst="rect">
            <a:avLst/>
          </a:prstGeom>
          <a:noFill/>
          <a:ln w="9525">
            <a:noFill/>
            <a:miter lim="800000"/>
            <a:headEnd/>
            <a:tailEnd/>
          </a:ln>
          <a:effectLst/>
        </p:spPr>
      </p:pic>
      <p:sp>
        <p:nvSpPr>
          <p:cNvPr id="6" name="Segnaposto testo 1">
            <a:extLst>
              <a:ext uri="{FF2B5EF4-FFF2-40B4-BE49-F238E27FC236}">
                <a16:creationId xmlns:a16="http://schemas.microsoft.com/office/drawing/2014/main" id="{C72A5F13-2C97-C394-0349-E97E4D9AE824}"/>
              </a:ext>
            </a:extLst>
          </p:cNvPr>
          <p:cNvSpPr>
            <a:spLocks noGrp="1"/>
          </p:cNvSpPr>
          <p:nvPr>
            <p:ph type="body" sz="quarter" idx="21"/>
          </p:nvPr>
        </p:nvSpPr>
        <p:spPr>
          <a:xfrm>
            <a:off x="2159725" y="484486"/>
            <a:ext cx="8606444" cy="967278"/>
          </a:xfrm>
        </p:spPr>
        <p:txBody>
          <a:bodyPr/>
          <a:lstStyle/>
          <a:p>
            <a:pPr algn="ctr"/>
            <a:r>
              <a:rPr lang="it-IT" sz="2800" dirty="0">
                <a:latin typeface="Helvetica" panose="020B0604020202020204" pitchFamily="34" charset="0"/>
                <a:cs typeface="Helvetica" panose="020B0604020202020204" pitchFamily="34" charset="0"/>
              </a:rPr>
              <a:t>Diagnosi energetica - Casi studio</a:t>
            </a:r>
          </a:p>
          <a:p>
            <a:pPr algn="ctr"/>
            <a:r>
              <a:rPr lang="it-IT" sz="2800" dirty="0" err="1">
                <a:solidFill>
                  <a:srgbClr val="8DC57F"/>
                </a:solidFill>
                <a:latin typeface="Helvetica" panose="020B0604020202020204" pitchFamily="34" charset="0"/>
                <a:cs typeface="Helvetica" panose="020B0604020202020204" pitchFamily="34" charset="0"/>
              </a:rPr>
              <a:t>Efficientamento</a:t>
            </a:r>
            <a:r>
              <a:rPr lang="it-IT" sz="2800" dirty="0">
                <a:solidFill>
                  <a:srgbClr val="8DC57F"/>
                </a:solidFill>
                <a:latin typeface="Helvetica" panose="020B0604020202020204" pitchFamily="34" charset="0"/>
                <a:cs typeface="Helvetica" panose="020B0604020202020204" pitchFamily="34" charset="0"/>
              </a:rPr>
              <a:t> energetico ristorazione con somministrazione</a:t>
            </a:r>
          </a:p>
          <a:p>
            <a:pPr algn="ctr"/>
            <a:endParaRPr lang="it-IT" sz="2400" dirty="0"/>
          </a:p>
        </p:txBody>
      </p:sp>
    </p:spTree>
    <p:extLst>
      <p:ext uri="{BB962C8B-B14F-4D97-AF65-F5344CB8AC3E}">
        <p14:creationId xmlns:p14="http://schemas.microsoft.com/office/powerpoint/2010/main" val="3563375049"/>
      </p:ext>
    </p:extLst>
  </p:cSld>
  <p:clrMapOvr>
    <a:masterClrMapping/>
  </p:clrMapOvr>
  <p:transition spd="med"/>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44</a:t>
            </a:fld>
            <a:endParaRPr lang="it-IT"/>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4" name="CasellaDiTesto 13"/>
          <p:cNvSpPr txBox="1"/>
          <p:nvPr/>
        </p:nvSpPr>
        <p:spPr>
          <a:xfrm>
            <a:off x="7234517" y="3349634"/>
            <a:ext cx="4612342"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2000" b="0" dirty="0"/>
              <a:t>.</a:t>
            </a:r>
            <a:endParaRPr kumimoji="0" lang="it-IT" sz="20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pic>
        <p:nvPicPr>
          <p:cNvPr id="61443" name="Picture 3"/>
          <p:cNvPicPr>
            <a:picLocks noChangeAspect="1" noChangeArrowheads="1"/>
          </p:cNvPicPr>
          <p:nvPr/>
        </p:nvPicPr>
        <p:blipFill>
          <a:blip r:embed="rId2" cstate="print"/>
          <a:srcRect r="14804"/>
          <a:stretch>
            <a:fillRect/>
          </a:stretch>
        </p:blipFill>
        <p:spPr bwMode="auto">
          <a:xfrm>
            <a:off x="954268" y="1693500"/>
            <a:ext cx="10123034" cy="1784931"/>
          </a:xfrm>
          <a:prstGeom prst="rect">
            <a:avLst/>
          </a:prstGeom>
          <a:noFill/>
          <a:ln w="9525">
            <a:noFill/>
            <a:miter lim="800000"/>
            <a:headEnd/>
            <a:tailEnd/>
          </a:ln>
          <a:effectLst/>
        </p:spPr>
      </p:pic>
      <p:pic>
        <p:nvPicPr>
          <p:cNvPr id="61444" name="Picture 4"/>
          <p:cNvPicPr>
            <a:picLocks noChangeAspect="1" noChangeArrowheads="1"/>
          </p:cNvPicPr>
          <p:nvPr/>
        </p:nvPicPr>
        <p:blipFill>
          <a:blip r:embed="rId3" cstate="print"/>
          <a:srcRect/>
          <a:stretch>
            <a:fillRect/>
          </a:stretch>
        </p:blipFill>
        <p:spPr bwMode="auto">
          <a:xfrm>
            <a:off x="3413486" y="3788139"/>
            <a:ext cx="7652701" cy="313599"/>
          </a:xfrm>
          <a:prstGeom prst="rect">
            <a:avLst/>
          </a:prstGeom>
          <a:noFill/>
          <a:ln w="9525">
            <a:noFill/>
            <a:miter lim="800000"/>
            <a:headEnd/>
            <a:tailEnd/>
          </a:ln>
          <a:effectLst/>
        </p:spPr>
      </p:pic>
      <p:sp>
        <p:nvSpPr>
          <p:cNvPr id="12" name="Rettangolo 11"/>
          <p:cNvSpPr/>
          <p:nvPr/>
        </p:nvSpPr>
        <p:spPr>
          <a:xfrm>
            <a:off x="470263" y="4328167"/>
            <a:ext cx="11429999" cy="1477328"/>
          </a:xfrm>
          <a:prstGeom prst="rect">
            <a:avLst/>
          </a:prstGeom>
        </p:spPr>
        <p:txBody>
          <a:bodyPr wrap="square">
            <a:spAutoFit/>
          </a:bodyPr>
          <a:lstStyle/>
          <a:p>
            <a:pPr algn="just">
              <a:spcAft>
                <a:spcPts val="600"/>
              </a:spcAft>
            </a:pPr>
            <a:r>
              <a:rPr lang="it-IT" sz="2000" b="0" dirty="0">
                <a:solidFill>
                  <a:srgbClr val="245AA6"/>
                </a:solidFill>
                <a:latin typeface="+mn-lt"/>
              </a:rPr>
              <a:t>Il modello realizzato, restituisce per lo stato di fatto un consumo elettrico giornaliero pari a 953,16kWh equivalenti ad un consumo elettrico annuo di 347.903kWh.</a:t>
            </a:r>
          </a:p>
          <a:p>
            <a:pPr algn="just">
              <a:spcAft>
                <a:spcPts val="600"/>
              </a:spcAft>
            </a:pPr>
            <a:r>
              <a:rPr lang="it-IT" sz="2000" b="0" dirty="0">
                <a:solidFill>
                  <a:srgbClr val="245AA6"/>
                </a:solidFill>
                <a:latin typeface="+mn-lt"/>
              </a:rPr>
              <a:t>Il consumo elettrico medio annuo desunto da bolletta ammonta a: 338.227kWh</a:t>
            </a:r>
          </a:p>
          <a:p>
            <a:pPr algn="just">
              <a:spcAft>
                <a:spcPts val="600"/>
              </a:spcAft>
            </a:pPr>
            <a:r>
              <a:rPr lang="it-IT" sz="2000" dirty="0">
                <a:solidFill>
                  <a:srgbClr val="245AA6"/>
                </a:solidFill>
                <a:latin typeface="+mn-lt"/>
              </a:rPr>
              <a:t>Congruità del modello: 2,86% ALTA</a:t>
            </a:r>
          </a:p>
        </p:txBody>
      </p:sp>
      <p:sp>
        <p:nvSpPr>
          <p:cNvPr id="6" name="Segnaposto testo 1">
            <a:extLst>
              <a:ext uri="{FF2B5EF4-FFF2-40B4-BE49-F238E27FC236}">
                <a16:creationId xmlns:a16="http://schemas.microsoft.com/office/drawing/2014/main" id="{72B59E41-864F-F6C8-C516-738C56A6C5F7}"/>
              </a:ext>
            </a:extLst>
          </p:cNvPr>
          <p:cNvSpPr>
            <a:spLocks noGrp="1"/>
          </p:cNvSpPr>
          <p:nvPr>
            <p:ph type="body" sz="quarter" idx="21"/>
          </p:nvPr>
        </p:nvSpPr>
        <p:spPr>
          <a:xfrm>
            <a:off x="2159725" y="484486"/>
            <a:ext cx="8606444" cy="967278"/>
          </a:xfrm>
        </p:spPr>
        <p:txBody>
          <a:bodyPr/>
          <a:lstStyle/>
          <a:p>
            <a:pPr algn="ctr"/>
            <a:r>
              <a:rPr lang="it-IT" sz="2800" dirty="0">
                <a:latin typeface="Helvetica" panose="020B0604020202020204" pitchFamily="34" charset="0"/>
                <a:cs typeface="Helvetica" panose="020B0604020202020204" pitchFamily="34" charset="0"/>
              </a:rPr>
              <a:t>Diagnosi energetica - Casi studio</a:t>
            </a:r>
          </a:p>
          <a:p>
            <a:pPr algn="ctr"/>
            <a:r>
              <a:rPr lang="it-IT" sz="2800" dirty="0" err="1">
                <a:solidFill>
                  <a:srgbClr val="8DC57F"/>
                </a:solidFill>
                <a:latin typeface="Helvetica" panose="020B0604020202020204" pitchFamily="34" charset="0"/>
                <a:cs typeface="Helvetica" panose="020B0604020202020204" pitchFamily="34" charset="0"/>
              </a:rPr>
              <a:t>Efficientamento</a:t>
            </a:r>
            <a:r>
              <a:rPr lang="it-IT" sz="2800" dirty="0">
                <a:solidFill>
                  <a:srgbClr val="8DC57F"/>
                </a:solidFill>
                <a:latin typeface="Helvetica" panose="020B0604020202020204" pitchFamily="34" charset="0"/>
                <a:cs typeface="Helvetica" panose="020B0604020202020204" pitchFamily="34" charset="0"/>
              </a:rPr>
              <a:t> energetico ristorazione con somministrazione</a:t>
            </a:r>
          </a:p>
          <a:p>
            <a:pPr algn="ctr"/>
            <a:endParaRPr lang="it-IT" sz="2400" dirty="0"/>
          </a:p>
        </p:txBody>
      </p:sp>
    </p:spTree>
    <p:extLst>
      <p:ext uri="{BB962C8B-B14F-4D97-AF65-F5344CB8AC3E}">
        <p14:creationId xmlns:p14="http://schemas.microsoft.com/office/powerpoint/2010/main" val="3563375049"/>
      </p:ext>
    </p:extLst>
  </p:cSld>
  <p:clrMapOvr>
    <a:masterClrMapping/>
  </p:clrMapOvr>
  <p:transition spd="med"/>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45</a:t>
            </a:fld>
            <a:endParaRPr lang="it-IT"/>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4" name="CasellaDiTesto 13"/>
          <p:cNvSpPr txBox="1"/>
          <p:nvPr/>
        </p:nvSpPr>
        <p:spPr>
          <a:xfrm>
            <a:off x="7234517" y="3349634"/>
            <a:ext cx="4612342"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2000" b="0" dirty="0"/>
              <a:t>.</a:t>
            </a:r>
            <a:endParaRPr kumimoji="0" lang="it-IT" sz="20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pic>
        <p:nvPicPr>
          <p:cNvPr id="62465" name="Picture 1"/>
          <p:cNvPicPr>
            <a:picLocks noChangeAspect="1" noChangeArrowheads="1"/>
          </p:cNvPicPr>
          <p:nvPr/>
        </p:nvPicPr>
        <p:blipFill>
          <a:blip r:embed="rId2" cstate="print"/>
          <a:srcRect r="14682"/>
          <a:stretch>
            <a:fillRect/>
          </a:stretch>
        </p:blipFill>
        <p:spPr bwMode="auto">
          <a:xfrm>
            <a:off x="951164" y="1737361"/>
            <a:ext cx="10073887" cy="1773735"/>
          </a:xfrm>
          <a:prstGeom prst="rect">
            <a:avLst/>
          </a:prstGeom>
          <a:noFill/>
          <a:ln w="9525">
            <a:noFill/>
            <a:miter lim="800000"/>
            <a:headEnd/>
            <a:tailEnd/>
          </a:ln>
          <a:effectLst/>
        </p:spPr>
      </p:pic>
      <p:pic>
        <p:nvPicPr>
          <p:cNvPr id="62466" name="Picture 2"/>
          <p:cNvPicPr>
            <a:picLocks noChangeAspect="1" noChangeArrowheads="1"/>
          </p:cNvPicPr>
          <p:nvPr/>
        </p:nvPicPr>
        <p:blipFill>
          <a:blip r:embed="rId3" cstate="print"/>
          <a:srcRect/>
          <a:stretch>
            <a:fillRect/>
          </a:stretch>
        </p:blipFill>
        <p:spPr bwMode="auto">
          <a:xfrm>
            <a:off x="3460148" y="3710148"/>
            <a:ext cx="7643282" cy="313212"/>
          </a:xfrm>
          <a:prstGeom prst="rect">
            <a:avLst/>
          </a:prstGeom>
          <a:noFill/>
          <a:ln w="9525">
            <a:noFill/>
            <a:miter lim="800000"/>
            <a:headEnd/>
            <a:tailEnd/>
          </a:ln>
          <a:effectLst/>
        </p:spPr>
      </p:pic>
      <p:pic>
        <p:nvPicPr>
          <p:cNvPr id="62467" name="Picture 3"/>
          <p:cNvPicPr>
            <a:picLocks noChangeAspect="1" noChangeArrowheads="1"/>
          </p:cNvPicPr>
          <p:nvPr/>
        </p:nvPicPr>
        <p:blipFill>
          <a:blip r:embed="rId4" cstate="print"/>
          <a:srcRect/>
          <a:stretch>
            <a:fillRect/>
          </a:stretch>
        </p:blipFill>
        <p:spPr bwMode="auto">
          <a:xfrm>
            <a:off x="3842702" y="4528637"/>
            <a:ext cx="7207640" cy="957761"/>
          </a:xfrm>
          <a:prstGeom prst="rect">
            <a:avLst/>
          </a:prstGeom>
          <a:noFill/>
          <a:ln w="9525">
            <a:noFill/>
            <a:miter lim="800000"/>
            <a:headEnd/>
            <a:tailEnd/>
          </a:ln>
          <a:effectLst/>
        </p:spPr>
      </p:pic>
      <p:sp>
        <p:nvSpPr>
          <p:cNvPr id="6" name="Segnaposto testo 1">
            <a:extLst>
              <a:ext uri="{FF2B5EF4-FFF2-40B4-BE49-F238E27FC236}">
                <a16:creationId xmlns:a16="http://schemas.microsoft.com/office/drawing/2014/main" id="{E3C5082E-986F-30FB-B103-9C20E66C01F6}"/>
              </a:ext>
            </a:extLst>
          </p:cNvPr>
          <p:cNvSpPr>
            <a:spLocks noGrp="1"/>
          </p:cNvSpPr>
          <p:nvPr>
            <p:ph type="body" sz="quarter" idx="21"/>
          </p:nvPr>
        </p:nvSpPr>
        <p:spPr>
          <a:xfrm>
            <a:off x="2159725" y="484486"/>
            <a:ext cx="8606444" cy="967278"/>
          </a:xfrm>
        </p:spPr>
        <p:txBody>
          <a:bodyPr/>
          <a:lstStyle/>
          <a:p>
            <a:pPr algn="ctr"/>
            <a:r>
              <a:rPr lang="it-IT" sz="2800" dirty="0">
                <a:latin typeface="Helvetica" panose="020B0604020202020204" pitchFamily="34" charset="0"/>
                <a:cs typeface="Helvetica" panose="020B0604020202020204" pitchFamily="34" charset="0"/>
              </a:rPr>
              <a:t>Diagnosi energetica - Casi studio</a:t>
            </a:r>
          </a:p>
          <a:p>
            <a:pPr algn="ctr"/>
            <a:r>
              <a:rPr lang="it-IT" sz="2800" dirty="0" err="1">
                <a:solidFill>
                  <a:srgbClr val="8DC57F"/>
                </a:solidFill>
                <a:latin typeface="Helvetica" panose="020B0604020202020204" pitchFamily="34" charset="0"/>
                <a:cs typeface="Helvetica" panose="020B0604020202020204" pitchFamily="34" charset="0"/>
              </a:rPr>
              <a:t>Efficientamento</a:t>
            </a:r>
            <a:r>
              <a:rPr lang="it-IT" sz="2800" dirty="0">
                <a:solidFill>
                  <a:srgbClr val="8DC57F"/>
                </a:solidFill>
                <a:latin typeface="Helvetica" panose="020B0604020202020204" pitchFamily="34" charset="0"/>
                <a:cs typeface="Helvetica" panose="020B0604020202020204" pitchFamily="34" charset="0"/>
              </a:rPr>
              <a:t> energetico ristorazione con somministrazione</a:t>
            </a:r>
          </a:p>
          <a:p>
            <a:pPr algn="ctr"/>
            <a:endParaRPr lang="it-IT" sz="2400" dirty="0"/>
          </a:p>
        </p:txBody>
      </p:sp>
    </p:spTree>
    <p:extLst>
      <p:ext uri="{BB962C8B-B14F-4D97-AF65-F5344CB8AC3E}">
        <p14:creationId xmlns:p14="http://schemas.microsoft.com/office/powerpoint/2010/main" val="3563375049"/>
      </p:ext>
    </p:extLst>
  </p:cSld>
  <p:clrMapOvr>
    <a:masterClrMapping/>
  </p:clrMapOvr>
  <p:transition spd="med"/>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1CE3BFFD-58BA-471E-8906-99530CF03474}"/>
              </a:ext>
            </a:extLst>
          </p:cNvPr>
          <p:cNvSpPr>
            <a:spLocks noGrp="1"/>
          </p:cNvSpPr>
          <p:nvPr>
            <p:ph type="body" sz="quarter" idx="21"/>
          </p:nvPr>
        </p:nvSpPr>
        <p:spPr>
          <a:xfrm>
            <a:off x="1265923" y="639454"/>
            <a:ext cx="9660154" cy="967278"/>
          </a:xfrm>
        </p:spPr>
        <p:txBody>
          <a:bodyPr/>
          <a:lstStyle/>
          <a:p>
            <a:pPr algn="ctr"/>
            <a:r>
              <a:rPr lang="it-IT" sz="2800" dirty="0">
                <a:latin typeface="Helvetica" panose="020B0604020202020204" pitchFamily="34" charset="0"/>
                <a:cs typeface="Helvetica" panose="020B0604020202020204" pitchFamily="34" charset="0"/>
              </a:rPr>
              <a:t>Diagnosi energetica - Casi studio</a:t>
            </a:r>
            <a:endParaRPr lang="it-IT" sz="2400" dirty="0"/>
          </a:p>
          <a:p>
            <a:pPr algn="ctr"/>
            <a:r>
              <a:rPr lang="it-IT" sz="2800" dirty="0">
                <a:solidFill>
                  <a:srgbClr val="8DC57F"/>
                </a:solidFill>
                <a:latin typeface="Helvetica" panose="020B0604020202020204" pitchFamily="34" charset="0"/>
                <a:cs typeface="Helvetica" panose="020B0604020202020204" pitchFamily="34" charset="0"/>
              </a:rPr>
              <a:t>Efficientamento energetico impresa comparto noleggio macchine da caffè e distributori automatici </a:t>
            </a:r>
          </a:p>
          <a:p>
            <a:pPr algn="ctr"/>
            <a:endParaRPr lang="it-IT" sz="2400" dirty="0"/>
          </a:p>
        </p:txBody>
      </p:sp>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46</a:t>
            </a:fld>
            <a:endParaRPr lang="it-IT"/>
          </a:p>
        </p:txBody>
      </p:sp>
      <p:sp>
        <p:nvSpPr>
          <p:cNvPr id="10" name="Rettangolo 9"/>
          <p:cNvSpPr/>
          <p:nvPr/>
        </p:nvSpPr>
        <p:spPr>
          <a:xfrm>
            <a:off x="689301" y="2702768"/>
            <a:ext cx="11157558" cy="1938992"/>
          </a:xfrm>
          <a:prstGeom prst="rect">
            <a:avLst/>
          </a:prstGeom>
        </p:spPr>
        <p:txBody>
          <a:bodyPr wrap="square">
            <a:spAutoFit/>
          </a:bodyPr>
          <a:lstStyle/>
          <a:p>
            <a:pPr algn="just"/>
            <a:r>
              <a:rPr lang="it-IT" sz="2000" b="0" dirty="0">
                <a:solidFill>
                  <a:srgbClr val="245AA6"/>
                </a:solidFill>
                <a:latin typeface="+mn-lt"/>
              </a:rPr>
              <a:t>Impresa operante nel comparto del Commercio/Noleggio di macchine da caffè e distributori automatici.</a:t>
            </a:r>
          </a:p>
          <a:p>
            <a:pPr algn="just"/>
            <a:endParaRPr lang="it-IT" sz="2000" b="0" dirty="0">
              <a:solidFill>
                <a:srgbClr val="245AA6"/>
              </a:solidFill>
              <a:latin typeface="+mn-lt"/>
            </a:endParaRPr>
          </a:p>
          <a:p>
            <a:pPr algn="just"/>
            <a:r>
              <a:rPr lang="it-IT" sz="2000" b="0" dirty="0">
                <a:solidFill>
                  <a:srgbClr val="245AA6"/>
                </a:solidFill>
                <a:latin typeface="+mn-lt"/>
              </a:rPr>
              <a:t>Criticità processo produttivo: </a:t>
            </a:r>
            <a:r>
              <a:rPr lang="it-IT" sz="2000" dirty="0">
                <a:solidFill>
                  <a:srgbClr val="245AA6"/>
                </a:solidFill>
                <a:effectLst>
                  <a:outerShdw blurRad="38100" dist="38100" dir="2700000" algn="tl">
                    <a:srgbClr val="000000">
                      <a:alpha val="43137"/>
                    </a:srgbClr>
                  </a:outerShdw>
                </a:effectLst>
                <a:latin typeface="+mn-lt"/>
              </a:rPr>
              <a:t>elevato consumo </a:t>
            </a:r>
            <a:r>
              <a:rPr lang="it-IT" sz="2000" b="0" dirty="0">
                <a:solidFill>
                  <a:srgbClr val="245AA6"/>
                </a:solidFill>
                <a:latin typeface="+mn-lt"/>
              </a:rPr>
              <a:t>di tipo </a:t>
            </a:r>
            <a:r>
              <a:rPr lang="it-IT" sz="2000" dirty="0">
                <a:solidFill>
                  <a:srgbClr val="245AA6"/>
                </a:solidFill>
                <a:effectLst>
                  <a:outerShdw blurRad="38100" dist="38100" dir="2700000" algn="tl">
                    <a:srgbClr val="000000">
                      <a:alpha val="43137"/>
                    </a:srgbClr>
                  </a:outerShdw>
                </a:effectLst>
                <a:latin typeface="+mn-lt"/>
              </a:rPr>
              <a:t>elettrico</a:t>
            </a:r>
            <a:r>
              <a:rPr lang="it-IT" sz="2000" b="0" dirty="0">
                <a:solidFill>
                  <a:srgbClr val="245AA6"/>
                </a:solidFill>
                <a:latin typeface="+mn-lt"/>
              </a:rPr>
              <a:t> a causa dei macchinari presenti.</a:t>
            </a:r>
          </a:p>
          <a:p>
            <a:pPr algn="just"/>
            <a:endParaRPr lang="it-IT" sz="2000" b="0" dirty="0">
              <a:solidFill>
                <a:srgbClr val="245AA6"/>
              </a:solidFill>
              <a:latin typeface="+mn-lt"/>
            </a:endParaRPr>
          </a:p>
          <a:p>
            <a:pPr algn="just"/>
            <a:r>
              <a:rPr lang="it-IT" sz="2000" b="0" dirty="0">
                <a:solidFill>
                  <a:srgbClr val="245AA6"/>
                </a:solidFill>
                <a:latin typeface="+mn-lt"/>
              </a:rPr>
              <a:t>Intervento proposto: installazione di un impianto fotovoltaico sulla copertura dell'edificio con lo scopo di autoprodurre una quota importante del fabbisogno di energia elettrica dell'azienda. </a:t>
            </a:r>
          </a:p>
        </p:txBody>
      </p:sp>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14" name="CasellaDiTesto 13"/>
          <p:cNvSpPr txBox="1"/>
          <p:nvPr/>
        </p:nvSpPr>
        <p:spPr>
          <a:xfrm>
            <a:off x="7234517" y="3349634"/>
            <a:ext cx="4612342"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2000" b="0" dirty="0"/>
              <a:t>.</a:t>
            </a:r>
            <a:endParaRPr kumimoji="0" lang="it-IT" sz="20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1038799652"/>
      </p:ext>
    </p:extLst>
  </p:cSld>
  <p:clrMapOvr>
    <a:masterClrMapping/>
  </p:clrMapOvr>
  <p:transition spd="med"/>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1CE3BFFD-58BA-471E-8906-99530CF03474}"/>
              </a:ext>
            </a:extLst>
          </p:cNvPr>
          <p:cNvSpPr>
            <a:spLocks noGrp="1"/>
          </p:cNvSpPr>
          <p:nvPr>
            <p:ph type="body" sz="quarter" idx="21"/>
          </p:nvPr>
        </p:nvSpPr>
        <p:spPr>
          <a:xfrm>
            <a:off x="2179532" y="206421"/>
            <a:ext cx="8005551" cy="697015"/>
          </a:xfrm>
        </p:spPr>
        <p:txBody>
          <a:bodyPr/>
          <a:lstStyle/>
          <a:p>
            <a:pPr algn="ctr"/>
            <a:r>
              <a:rPr lang="it-IT" sz="2800" dirty="0">
                <a:solidFill>
                  <a:srgbClr val="8DC57F"/>
                </a:solidFill>
                <a:latin typeface="Helvetica" panose="020B0604020202020204" pitchFamily="34" charset="0"/>
                <a:cs typeface="Helvetica" panose="020B0604020202020204" pitchFamily="34" charset="0"/>
              </a:rPr>
              <a:t>Diagnosi energetica - Casi studio</a:t>
            </a:r>
          </a:p>
        </p:txBody>
      </p:sp>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47</a:t>
            </a:fld>
            <a:endParaRPr lang="it-IT"/>
          </a:p>
        </p:txBody>
      </p:sp>
      <p:sp>
        <p:nvSpPr>
          <p:cNvPr id="14" name="CasellaDiTesto 13"/>
          <p:cNvSpPr txBox="1"/>
          <p:nvPr/>
        </p:nvSpPr>
        <p:spPr>
          <a:xfrm>
            <a:off x="7234517" y="3349634"/>
            <a:ext cx="4612342"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2000" b="0" dirty="0"/>
              <a:t>.</a:t>
            </a:r>
            <a:endParaRPr kumimoji="0" lang="it-IT" sz="20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pic>
        <p:nvPicPr>
          <p:cNvPr id="3" name="Immagini 5">
            <a:extLst>
              <a:ext uri="{FF2B5EF4-FFF2-40B4-BE49-F238E27FC236}">
                <a16:creationId xmlns:a16="http://schemas.microsoft.com/office/drawing/2014/main" id="{FFC34B69-7DE7-AC69-AF6D-6BB2E3AE3C69}"/>
              </a:ext>
            </a:extLst>
          </p:cNvPr>
          <p:cNvPicPr>
            <a:picLocks noChangeAspect="1"/>
          </p:cNvPicPr>
          <p:nvPr/>
        </p:nvPicPr>
        <p:blipFill rotWithShape="1">
          <a:blip r:embed="rId2">
            <a:lum/>
            <a:alphaModFix/>
          </a:blip>
          <a:srcRect r="2246" b="45112"/>
          <a:stretch/>
        </p:blipFill>
        <p:spPr>
          <a:xfrm>
            <a:off x="4219792" y="884841"/>
            <a:ext cx="5625032" cy="3463454"/>
          </a:xfrm>
          <a:prstGeom prst="rect">
            <a:avLst/>
          </a:prstGeom>
          <a:noFill/>
          <a:ln>
            <a:noFill/>
          </a:ln>
        </p:spPr>
      </p:pic>
      <p:grpSp>
        <p:nvGrpSpPr>
          <p:cNvPr id="7" name="Gruppo 6">
            <a:extLst>
              <a:ext uri="{FF2B5EF4-FFF2-40B4-BE49-F238E27FC236}">
                <a16:creationId xmlns:a16="http://schemas.microsoft.com/office/drawing/2014/main" id="{6E90DB06-445B-CB3F-2FA4-FC6772E6AAEC}"/>
              </a:ext>
            </a:extLst>
          </p:cNvPr>
          <p:cNvGrpSpPr/>
          <p:nvPr/>
        </p:nvGrpSpPr>
        <p:grpSpPr>
          <a:xfrm>
            <a:off x="638351" y="2426068"/>
            <a:ext cx="2533650" cy="3344585"/>
            <a:chOff x="585343" y="1906683"/>
            <a:chExt cx="2533650" cy="3344585"/>
          </a:xfrm>
        </p:grpSpPr>
        <p:sp>
          <p:nvSpPr>
            <p:cNvPr id="16" name="Stella a 10 punte 15"/>
            <p:cNvSpPr/>
            <p:nvPr/>
          </p:nvSpPr>
          <p:spPr>
            <a:xfrm>
              <a:off x="1502228" y="4336868"/>
              <a:ext cx="914400" cy="914400"/>
            </a:xfrm>
            <a:prstGeom prst="star10">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pic>
          <p:nvPicPr>
            <p:cNvPr id="5" name="Immagini 4">
              <a:extLst>
                <a:ext uri="{FF2B5EF4-FFF2-40B4-BE49-F238E27FC236}">
                  <a16:creationId xmlns:a16="http://schemas.microsoft.com/office/drawing/2014/main" id="{996E1F02-F1B0-9012-3059-098A964799FD}"/>
                </a:ext>
              </a:extLst>
            </p:cNvPr>
            <p:cNvPicPr>
              <a:picLocks noChangeAspect="1"/>
            </p:cNvPicPr>
            <p:nvPr/>
          </p:nvPicPr>
          <p:blipFill rotWithShape="1">
            <a:blip r:embed="rId3">
              <a:lum/>
              <a:alphaModFix/>
            </a:blip>
            <a:srcRect l="22391" r="22698"/>
            <a:stretch/>
          </p:blipFill>
          <p:spPr>
            <a:xfrm>
              <a:off x="585343" y="2521132"/>
              <a:ext cx="2530523" cy="2699776"/>
            </a:xfrm>
            <a:prstGeom prst="rect">
              <a:avLst/>
            </a:prstGeom>
            <a:noFill/>
            <a:ln>
              <a:noFill/>
            </a:ln>
          </p:spPr>
        </p:pic>
        <p:pic>
          <p:nvPicPr>
            <p:cNvPr id="6" name="Immagine 5">
              <a:extLst>
                <a:ext uri="{FF2B5EF4-FFF2-40B4-BE49-F238E27FC236}">
                  <a16:creationId xmlns:a16="http://schemas.microsoft.com/office/drawing/2014/main" id="{EB92DAC3-E382-31DB-70B1-9C6B70C1B88B}"/>
                </a:ext>
              </a:extLst>
            </p:cNvPr>
            <p:cNvPicPr>
              <a:picLocks noChangeAspect="1"/>
            </p:cNvPicPr>
            <p:nvPr/>
          </p:nvPicPr>
          <p:blipFill>
            <a:blip r:embed="rId4"/>
            <a:stretch>
              <a:fillRect/>
            </a:stretch>
          </p:blipFill>
          <p:spPr>
            <a:xfrm>
              <a:off x="585343" y="1906683"/>
              <a:ext cx="2533650" cy="381000"/>
            </a:xfrm>
            <a:prstGeom prst="rect">
              <a:avLst/>
            </a:prstGeom>
          </p:spPr>
        </p:pic>
      </p:grpSp>
      <p:pic>
        <p:nvPicPr>
          <p:cNvPr id="8" name="Immagine 7">
            <a:extLst>
              <a:ext uri="{FF2B5EF4-FFF2-40B4-BE49-F238E27FC236}">
                <a16:creationId xmlns:a16="http://schemas.microsoft.com/office/drawing/2014/main" id="{1707A8E8-B384-012B-9C7B-E87345199C29}"/>
              </a:ext>
            </a:extLst>
          </p:cNvPr>
          <p:cNvPicPr>
            <a:picLocks noChangeAspect="1"/>
          </p:cNvPicPr>
          <p:nvPr/>
        </p:nvPicPr>
        <p:blipFill rotWithShape="1">
          <a:blip r:embed="rId5"/>
          <a:srcRect b="32253"/>
          <a:stretch/>
        </p:blipFill>
        <p:spPr>
          <a:xfrm>
            <a:off x="3879533" y="4476909"/>
            <a:ext cx="6305550" cy="1826162"/>
          </a:xfrm>
          <a:prstGeom prst="rect">
            <a:avLst/>
          </a:prstGeom>
        </p:spPr>
      </p:pic>
      <p:sp>
        <p:nvSpPr>
          <p:cNvPr id="12" name="Rettangolo 11">
            <a:extLst>
              <a:ext uri="{FF2B5EF4-FFF2-40B4-BE49-F238E27FC236}">
                <a16:creationId xmlns:a16="http://schemas.microsoft.com/office/drawing/2014/main" id="{D753C253-DF72-1243-D4EB-3611A3D63FBF}"/>
              </a:ext>
            </a:extLst>
          </p:cNvPr>
          <p:cNvSpPr/>
          <p:nvPr/>
        </p:nvSpPr>
        <p:spPr>
          <a:xfrm>
            <a:off x="914400" y="2426068"/>
            <a:ext cx="640836" cy="584089"/>
          </a:xfrm>
          <a:prstGeom prst="rect">
            <a:avLst/>
          </a:prstGeom>
          <a:noFill/>
          <a:ln w="38100"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mn-lt"/>
              <a:ea typeface="+mn-ea"/>
              <a:cs typeface="+mn-cs"/>
              <a:sym typeface="Helvetica Neue Medium"/>
            </a:endParaRPr>
          </a:p>
        </p:txBody>
      </p:sp>
      <p:sp>
        <p:nvSpPr>
          <p:cNvPr id="13" name="Rettangolo 12">
            <a:extLst>
              <a:ext uri="{FF2B5EF4-FFF2-40B4-BE49-F238E27FC236}">
                <a16:creationId xmlns:a16="http://schemas.microsoft.com/office/drawing/2014/main" id="{2881D830-8358-CAE3-2117-CE5583F07201}"/>
              </a:ext>
            </a:extLst>
          </p:cNvPr>
          <p:cNvSpPr/>
          <p:nvPr/>
        </p:nvSpPr>
        <p:spPr>
          <a:xfrm>
            <a:off x="9220270" y="6068120"/>
            <a:ext cx="640836" cy="584089"/>
          </a:xfrm>
          <a:prstGeom prst="rect">
            <a:avLst/>
          </a:prstGeom>
          <a:noFill/>
          <a:ln w="38100"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mn-lt"/>
              <a:ea typeface="+mn-ea"/>
              <a:cs typeface="+mn-cs"/>
              <a:sym typeface="Helvetica Neue Medium"/>
            </a:endParaRPr>
          </a:p>
        </p:txBody>
      </p:sp>
      <p:cxnSp>
        <p:nvCxnSpPr>
          <p:cNvPr id="17" name="Connettore 2 16">
            <a:extLst>
              <a:ext uri="{FF2B5EF4-FFF2-40B4-BE49-F238E27FC236}">
                <a16:creationId xmlns:a16="http://schemas.microsoft.com/office/drawing/2014/main" id="{4DE3A3C1-3CD2-CAA6-B410-4B3B1887CEBC}"/>
              </a:ext>
            </a:extLst>
          </p:cNvPr>
          <p:cNvCxnSpPr/>
          <p:nvPr/>
        </p:nvCxnSpPr>
        <p:spPr>
          <a:xfrm>
            <a:off x="1813508" y="2836228"/>
            <a:ext cx="7341705" cy="3466843"/>
          </a:xfrm>
          <a:prstGeom prst="straightConnector1">
            <a:avLst/>
          </a:prstGeom>
          <a:noFill/>
          <a:ln w="25400" cap="flat">
            <a:solidFill>
              <a:srgbClr val="FF0000"/>
            </a:solidFill>
            <a:prstDash val="solid"/>
            <a:miter lim="400000"/>
            <a:headEnd type="triangle"/>
            <a:tailEnd type="triangle"/>
          </a:ln>
          <a:effectLst/>
          <a:sp3d/>
        </p:spPr>
        <p:style>
          <a:lnRef idx="0">
            <a:scrgbClr r="0" g="0" b="0"/>
          </a:lnRef>
          <a:fillRef idx="0">
            <a:scrgbClr r="0" g="0" b="0"/>
          </a:fillRef>
          <a:effectRef idx="0">
            <a:scrgbClr r="0" g="0" b="0"/>
          </a:effectRef>
          <a:fontRef idx="none"/>
        </p:style>
      </p:cxnSp>
      <p:pic>
        <p:nvPicPr>
          <p:cNvPr id="19" name="Elemento grafico 18" descr="Chiudi con riempimento a tinta unita">
            <a:extLst>
              <a:ext uri="{FF2B5EF4-FFF2-40B4-BE49-F238E27FC236}">
                <a16:creationId xmlns:a16="http://schemas.microsoft.com/office/drawing/2014/main" id="{7129368D-36B9-A7BE-BBFA-E3064163263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5944801" y="4608001"/>
            <a:ext cx="914400" cy="914400"/>
          </a:xfrm>
          <a:prstGeom prst="rect">
            <a:avLst/>
          </a:prstGeom>
        </p:spPr>
      </p:pic>
    </p:spTree>
    <p:extLst>
      <p:ext uri="{BB962C8B-B14F-4D97-AF65-F5344CB8AC3E}">
        <p14:creationId xmlns:p14="http://schemas.microsoft.com/office/powerpoint/2010/main" val="3109763363"/>
      </p:ext>
    </p:extLst>
  </p:cSld>
  <p:clrMapOvr>
    <a:masterClrMapping/>
  </p:clrMapOvr>
  <p:transition spd="med"/>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48</a:t>
            </a:fld>
            <a:endParaRPr lang="it-IT"/>
          </a:p>
        </p:txBody>
      </p:sp>
      <p:sp>
        <p:nvSpPr>
          <p:cNvPr id="14" name="CasellaDiTesto 13"/>
          <p:cNvSpPr txBox="1"/>
          <p:nvPr/>
        </p:nvSpPr>
        <p:spPr>
          <a:xfrm>
            <a:off x="7234517" y="3349634"/>
            <a:ext cx="4612342"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2000" b="0" dirty="0"/>
              <a:t>.</a:t>
            </a:r>
            <a:endParaRPr kumimoji="0" lang="it-IT" sz="20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10" name="CasellaDiTesto 9">
            <a:extLst>
              <a:ext uri="{FF2B5EF4-FFF2-40B4-BE49-F238E27FC236}">
                <a16:creationId xmlns:a16="http://schemas.microsoft.com/office/drawing/2014/main" id="{CD1CC123-D3A6-A8F4-D08E-0B2F4BB036AC}"/>
              </a:ext>
            </a:extLst>
          </p:cNvPr>
          <p:cNvSpPr txBox="1"/>
          <p:nvPr/>
        </p:nvSpPr>
        <p:spPr>
          <a:xfrm>
            <a:off x="502998" y="1155104"/>
            <a:ext cx="11343861" cy="49090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spcAft>
                <a:spcPts val="600"/>
              </a:spcAft>
            </a:pPr>
            <a:r>
              <a:rPr lang="it-IT" sz="2800" b="0" dirty="0">
                <a:solidFill>
                  <a:srgbClr val="245AA6"/>
                </a:solidFill>
                <a:latin typeface="+mn-lt"/>
              </a:rPr>
              <a:t>La distribuzione mensile dei consumi è stata ricostruita in sede di istruttoria considerando l'uso giornaliero dell'apparecchio in ore come in D. E. e un numero di giorni mensili pari a quello in cui si espletano le attività dell’impresa.</a:t>
            </a:r>
          </a:p>
          <a:p>
            <a:r>
              <a:rPr lang="it-IT" sz="2800" dirty="0">
                <a:solidFill>
                  <a:schemeClr val="accent5"/>
                </a:solidFill>
                <a:latin typeface="Gill Sans MT" panose="020B0502020104020203" pitchFamily="34" charset="0"/>
              </a:rPr>
              <a:t> Si rileva che il consumo mensile ottenuto è troppo elevato dato che quello annuale è pari a 23.798 kWh. Il modello dei consumi non può prescindere dai fattori di carico medio delle apparecchiature e/o da altro/i fattore/i di aggiustamento / di calibrazione.</a:t>
            </a:r>
          </a:p>
          <a:p>
            <a:endParaRPr lang="it-IT" sz="2800" dirty="0">
              <a:solidFill>
                <a:schemeClr val="accent5"/>
              </a:solidFill>
              <a:latin typeface="Gill Sans MT" panose="020B0502020104020203" pitchFamily="34" charset="0"/>
            </a:endParaRPr>
          </a:p>
          <a:p>
            <a:r>
              <a:rPr lang="it-IT" sz="2800" dirty="0">
                <a:solidFill>
                  <a:schemeClr val="accent5"/>
                </a:solidFill>
                <a:latin typeface="Gill Sans MT" panose="020B0502020104020203" pitchFamily="34" charset="0"/>
              </a:rPr>
              <a:t>Possibile REFUSO?</a:t>
            </a:r>
          </a:p>
        </p:txBody>
      </p:sp>
      <p:sp>
        <p:nvSpPr>
          <p:cNvPr id="6" name="Segnaposto testo 1">
            <a:extLst>
              <a:ext uri="{FF2B5EF4-FFF2-40B4-BE49-F238E27FC236}">
                <a16:creationId xmlns:a16="http://schemas.microsoft.com/office/drawing/2014/main" id="{E9BA6B04-2BEF-1C6E-373E-0DC6304903DB}"/>
              </a:ext>
            </a:extLst>
          </p:cNvPr>
          <p:cNvSpPr>
            <a:spLocks noGrp="1"/>
          </p:cNvSpPr>
          <p:nvPr>
            <p:ph type="body" sz="quarter" idx="21"/>
          </p:nvPr>
        </p:nvSpPr>
        <p:spPr>
          <a:xfrm>
            <a:off x="2179532" y="206421"/>
            <a:ext cx="8005551" cy="697015"/>
          </a:xfrm>
        </p:spPr>
        <p:txBody>
          <a:bodyPr/>
          <a:lstStyle/>
          <a:p>
            <a:pPr algn="ctr"/>
            <a:r>
              <a:rPr lang="it-IT" sz="2800" dirty="0">
                <a:solidFill>
                  <a:srgbClr val="8DC57F"/>
                </a:solidFill>
                <a:latin typeface="Helvetica" panose="020B0604020202020204" pitchFamily="34" charset="0"/>
                <a:cs typeface="Helvetica" panose="020B0604020202020204" pitchFamily="34" charset="0"/>
              </a:rPr>
              <a:t>Diagnosi energetica - Casi studio</a:t>
            </a:r>
          </a:p>
        </p:txBody>
      </p:sp>
    </p:spTree>
    <p:extLst>
      <p:ext uri="{BB962C8B-B14F-4D97-AF65-F5344CB8AC3E}">
        <p14:creationId xmlns:p14="http://schemas.microsoft.com/office/powerpoint/2010/main" val="628192326"/>
      </p:ext>
    </p:extLst>
  </p:cSld>
  <p:clrMapOvr>
    <a:masterClrMapping/>
  </p:clrMapOvr>
  <p:transition spd="med"/>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49</a:t>
            </a:fld>
            <a:endParaRPr lang="it-IT"/>
          </a:p>
        </p:txBody>
      </p:sp>
      <p:sp>
        <p:nvSpPr>
          <p:cNvPr id="14" name="CasellaDiTesto 13"/>
          <p:cNvSpPr txBox="1"/>
          <p:nvPr/>
        </p:nvSpPr>
        <p:spPr>
          <a:xfrm>
            <a:off x="7234517" y="3349634"/>
            <a:ext cx="4612342"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2000" b="0" dirty="0"/>
              <a:t>.</a:t>
            </a:r>
            <a:endParaRPr kumimoji="0" lang="it-IT" sz="20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pic>
        <p:nvPicPr>
          <p:cNvPr id="3" name="Immagini 13">
            <a:extLst>
              <a:ext uri="{FF2B5EF4-FFF2-40B4-BE49-F238E27FC236}">
                <a16:creationId xmlns:a16="http://schemas.microsoft.com/office/drawing/2014/main" id="{61F81381-64DC-ECA4-3859-2727B56ED0BB}"/>
              </a:ext>
            </a:extLst>
          </p:cNvPr>
          <p:cNvPicPr>
            <a:picLocks noChangeAspect="1"/>
          </p:cNvPicPr>
          <p:nvPr/>
        </p:nvPicPr>
        <p:blipFill>
          <a:blip r:embed="rId2">
            <a:lum/>
            <a:alphaModFix/>
          </a:blip>
          <a:srcRect/>
          <a:stretch>
            <a:fillRect/>
          </a:stretch>
        </p:blipFill>
        <p:spPr>
          <a:xfrm>
            <a:off x="1024049" y="1775792"/>
            <a:ext cx="7340757" cy="2880183"/>
          </a:xfrm>
          <a:prstGeom prst="rect">
            <a:avLst/>
          </a:prstGeom>
          <a:noFill/>
          <a:ln>
            <a:noFill/>
          </a:ln>
        </p:spPr>
      </p:pic>
      <p:sp>
        <p:nvSpPr>
          <p:cNvPr id="5" name="CasellaDiTesto 4">
            <a:extLst>
              <a:ext uri="{FF2B5EF4-FFF2-40B4-BE49-F238E27FC236}">
                <a16:creationId xmlns:a16="http://schemas.microsoft.com/office/drawing/2014/main" id="{92D30222-5497-55AA-0648-0EB292F5B17D}"/>
              </a:ext>
            </a:extLst>
          </p:cNvPr>
          <p:cNvSpPr txBox="1"/>
          <p:nvPr/>
        </p:nvSpPr>
        <p:spPr>
          <a:xfrm>
            <a:off x="986701" y="1155104"/>
            <a:ext cx="10218600" cy="52322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spcAft>
                <a:spcPts val="600"/>
              </a:spcAft>
            </a:pPr>
            <a:r>
              <a:rPr lang="it-IT" sz="2800" b="0" dirty="0">
                <a:solidFill>
                  <a:srgbClr val="3C3C3C"/>
                </a:solidFill>
                <a:latin typeface="+mn-lt"/>
              </a:rPr>
              <a:t>In merito ad impianto fotovoltaico:</a:t>
            </a:r>
            <a:endParaRPr lang="it-IT" sz="2800" dirty="0">
              <a:solidFill>
                <a:srgbClr val="FF0000"/>
              </a:solidFill>
              <a:latin typeface="Gill Sans MT" panose="020B0502020104020203" pitchFamily="34" charset="0"/>
            </a:endParaRPr>
          </a:p>
        </p:txBody>
      </p:sp>
      <p:pic>
        <p:nvPicPr>
          <p:cNvPr id="6" name="Immagini 9">
            <a:extLst>
              <a:ext uri="{FF2B5EF4-FFF2-40B4-BE49-F238E27FC236}">
                <a16:creationId xmlns:a16="http://schemas.microsoft.com/office/drawing/2014/main" id="{FF0B16E2-BA89-088C-16D8-B698AB585B54}"/>
              </a:ext>
            </a:extLst>
          </p:cNvPr>
          <p:cNvPicPr>
            <a:picLocks noChangeAspect="1"/>
          </p:cNvPicPr>
          <p:nvPr/>
        </p:nvPicPr>
        <p:blipFill>
          <a:blip r:embed="rId3">
            <a:lum/>
            <a:alphaModFix/>
          </a:blip>
          <a:srcRect/>
          <a:stretch>
            <a:fillRect/>
          </a:stretch>
        </p:blipFill>
        <p:spPr>
          <a:xfrm>
            <a:off x="3064801" y="4750130"/>
            <a:ext cx="5760000" cy="1799280"/>
          </a:xfrm>
          <a:prstGeom prst="rect">
            <a:avLst/>
          </a:prstGeom>
          <a:noFill/>
          <a:ln>
            <a:noFill/>
          </a:ln>
        </p:spPr>
      </p:pic>
      <p:sp>
        <p:nvSpPr>
          <p:cNvPr id="7" name="CasellaDiTesto 6">
            <a:extLst>
              <a:ext uri="{FF2B5EF4-FFF2-40B4-BE49-F238E27FC236}">
                <a16:creationId xmlns:a16="http://schemas.microsoft.com/office/drawing/2014/main" id="{48FBAB4C-3BD3-9FD1-5B8F-0CA14F4A7115}"/>
              </a:ext>
            </a:extLst>
          </p:cNvPr>
          <p:cNvSpPr txBox="1"/>
          <p:nvPr/>
        </p:nvSpPr>
        <p:spPr>
          <a:xfrm>
            <a:off x="9603303" y="2754218"/>
            <a:ext cx="2343150" cy="92333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spcAft>
                <a:spcPts val="600"/>
              </a:spcAft>
            </a:pPr>
            <a:r>
              <a:rPr lang="it-IT" sz="5400" b="0" dirty="0">
                <a:solidFill>
                  <a:srgbClr val="FF0000"/>
                </a:solidFill>
                <a:latin typeface="+mn-lt"/>
              </a:rPr>
              <a:t>ASAP?</a:t>
            </a:r>
            <a:endParaRPr lang="it-IT" sz="2800" dirty="0">
              <a:solidFill>
                <a:srgbClr val="FF0000"/>
              </a:solidFill>
              <a:latin typeface="Gill Sans MT" panose="020B0502020104020203" pitchFamily="34" charset="0"/>
            </a:endParaRPr>
          </a:p>
        </p:txBody>
      </p:sp>
      <p:sp>
        <p:nvSpPr>
          <p:cNvPr id="8" name="Freccia a destra 7">
            <a:extLst>
              <a:ext uri="{FF2B5EF4-FFF2-40B4-BE49-F238E27FC236}">
                <a16:creationId xmlns:a16="http://schemas.microsoft.com/office/drawing/2014/main" id="{6D79FD20-B427-FB3F-B6DE-5D6AAE4FD1AB}"/>
              </a:ext>
            </a:extLst>
          </p:cNvPr>
          <p:cNvSpPr/>
          <p:nvPr/>
        </p:nvSpPr>
        <p:spPr>
          <a:xfrm>
            <a:off x="8638220" y="3013937"/>
            <a:ext cx="978408" cy="484632"/>
          </a:xfrm>
          <a:prstGeom prst="rightArrow">
            <a:avLst/>
          </a:prstGeom>
          <a:solidFill>
            <a:srgbClr val="FF0000"/>
          </a:solidFill>
          <a:ln w="12700"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9" name="Freccia curva 8">
            <a:extLst>
              <a:ext uri="{FF2B5EF4-FFF2-40B4-BE49-F238E27FC236}">
                <a16:creationId xmlns:a16="http://schemas.microsoft.com/office/drawing/2014/main" id="{3841A281-AECA-5AC1-0596-D5207BFD1F53}"/>
              </a:ext>
            </a:extLst>
          </p:cNvPr>
          <p:cNvSpPr/>
          <p:nvPr/>
        </p:nvSpPr>
        <p:spPr>
          <a:xfrm rot="10800000">
            <a:off x="9323253" y="3677547"/>
            <a:ext cx="1556782" cy="2279839"/>
          </a:xfrm>
          <a:prstGeom prst="bentArrow">
            <a:avLst/>
          </a:prstGeom>
          <a:solidFill>
            <a:srgbClr val="FF0000"/>
          </a:solidFill>
          <a:ln w="12700" cap="flat">
            <a:solidFill>
              <a:srgbClr val="FF0000"/>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dirty="0">
              <a:ln>
                <a:noFill/>
              </a:ln>
              <a:solidFill>
                <a:srgbClr val="FFFFFF"/>
              </a:solidFill>
              <a:effectLst/>
              <a:uFillTx/>
              <a:latin typeface="+mn-lt"/>
              <a:ea typeface="+mn-ea"/>
              <a:cs typeface="+mn-cs"/>
              <a:sym typeface="Helvetica Neue Medium"/>
            </a:endParaRPr>
          </a:p>
        </p:txBody>
      </p:sp>
      <p:sp>
        <p:nvSpPr>
          <p:cNvPr id="12" name="Segnaposto testo 1">
            <a:extLst>
              <a:ext uri="{FF2B5EF4-FFF2-40B4-BE49-F238E27FC236}">
                <a16:creationId xmlns:a16="http://schemas.microsoft.com/office/drawing/2014/main" id="{26BCA039-0B5F-34E2-CA0A-20D4E2B5FA84}"/>
              </a:ext>
            </a:extLst>
          </p:cNvPr>
          <p:cNvSpPr>
            <a:spLocks noGrp="1"/>
          </p:cNvSpPr>
          <p:nvPr>
            <p:ph type="body" sz="quarter" idx="21"/>
          </p:nvPr>
        </p:nvSpPr>
        <p:spPr>
          <a:xfrm>
            <a:off x="2179532" y="206421"/>
            <a:ext cx="8005551" cy="697015"/>
          </a:xfrm>
        </p:spPr>
        <p:txBody>
          <a:bodyPr/>
          <a:lstStyle/>
          <a:p>
            <a:pPr algn="ctr"/>
            <a:r>
              <a:rPr lang="it-IT" sz="2800" dirty="0">
                <a:solidFill>
                  <a:srgbClr val="8DC57F"/>
                </a:solidFill>
                <a:latin typeface="Helvetica" panose="020B0604020202020204" pitchFamily="34" charset="0"/>
                <a:cs typeface="Helvetica" panose="020B0604020202020204" pitchFamily="34" charset="0"/>
              </a:rPr>
              <a:t>Diagnosi energetica - Casi studio</a:t>
            </a:r>
          </a:p>
        </p:txBody>
      </p:sp>
    </p:spTree>
    <p:extLst>
      <p:ext uri="{BB962C8B-B14F-4D97-AF65-F5344CB8AC3E}">
        <p14:creationId xmlns:p14="http://schemas.microsoft.com/office/powerpoint/2010/main" val="80000329"/>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6A8BCAB2-14D2-4CC3-88A7-A48C770CEE63}"/>
              </a:ext>
            </a:extLst>
          </p:cNvPr>
          <p:cNvSpPr>
            <a:spLocks noGrp="1"/>
          </p:cNvSpPr>
          <p:nvPr>
            <p:ph type="body" sz="quarter" idx="21"/>
          </p:nvPr>
        </p:nvSpPr>
        <p:spPr>
          <a:xfrm>
            <a:off x="3686480" y="104971"/>
            <a:ext cx="4819040" cy="984885"/>
          </a:xfrm>
          <a:noFill/>
          <a:ln w="12700">
            <a:miter lim="400000"/>
          </a:ln>
        </p:spPr>
        <p:txBody>
          <a:bodyPr wrap="square" lIns="0" tIns="0" rIns="0" bIns="0" rtlCol="0" anchor="ctr">
            <a:spAutoFit/>
          </a:bodyPr>
          <a:lstStyle/>
          <a:p>
            <a:pPr algn="ctr" defTabSz="825500" hangingPunct="0">
              <a:lnSpc>
                <a:spcPct val="100000"/>
              </a:lnSpc>
              <a:buClrTx/>
              <a:buFontTx/>
            </a:pPr>
            <a:r>
              <a:rPr lang="it-IT" sz="3200" dirty="0">
                <a:solidFill>
                  <a:srgbClr val="8DC57F"/>
                </a:solidFill>
                <a:latin typeface="Helvetica" panose="020B0604020202020204" pitchFamily="34" charset="0"/>
                <a:cs typeface="Helvetica" panose="020B0604020202020204" pitchFamily="34" charset="0"/>
              </a:rPr>
              <a:t>Sviluppo della diagnosi</a:t>
            </a:r>
          </a:p>
        </p:txBody>
      </p:sp>
      <p:sp>
        <p:nvSpPr>
          <p:cNvPr id="3" name="Segnaposto numero diapositiva 2">
            <a:extLst>
              <a:ext uri="{FF2B5EF4-FFF2-40B4-BE49-F238E27FC236}">
                <a16:creationId xmlns:a16="http://schemas.microsoft.com/office/drawing/2014/main" id="{D39251F0-54DB-4A48-9837-D32119D132DF}"/>
              </a:ext>
            </a:extLst>
          </p:cNvPr>
          <p:cNvSpPr>
            <a:spLocks noGrp="1"/>
          </p:cNvSpPr>
          <p:nvPr>
            <p:ph type="sldNum" sz="quarter" idx="2"/>
          </p:nvPr>
        </p:nvSpPr>
        <p:spPr/>
        <p:txBody>
          <a:bodyPr/>
          <a:lstStyle/>
          <a:p>
            <a:fld id="{C707DB79-51A1-4F21-AA9C-A1705C1A2D61}" type="slidenum">
              <a:rPr lang="it-IT" smtClean="0"/>
              <a:pPr/>
              <a:t>5</a:t>
            </a:fld>
            <a:endParaRPr lang="it-IT"/>
          </a:p>
        </p:txBody>
      </p:sp>
      <p:sp>
        <p:nvSpPr>
          <p:cNvPr id="16" name="Segnaposto testo 1">
            <a:extLst>
              <a:ext uri="{FF2B5EF4-FFF2-40B4-BE49-F238E27FC236}">
                <a16:creationId xmlns:a16="http://schemas.microsoft.com/office/drawing/2014/main" id="{4481F5CC-724F-47EE-BB09-6A19DA780EED}"/>
              </a:ext>
            </a:extLst>
          </p:cNvPr>
          <p:cNvSpPr txBox="1">
            <a:spLocks/>
          </p:cNvSpPr>
          <p:nvPr/>
        </p:nvSpPr>
        <p:spPr>
          <a:xfrm>
            <a:off x="592210" y="353292"/>
            <a:ext cx="9660154" cy="967278"/>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0" tIns="0" rIns="0" bIns="0" anchor="ctr">
            <a:noAutofit/>
          </a:bodyPr>
          <a:lstStyle>
            <a:lvl1pPr marL="0" marR="0" indent="0" algn="l" defTabSz="412750" rtl="0" eaLnBrk="1" latinLnBrk="0" hangingPunct="1">
              <a:lnSpc>
                <a:spcPct val="80000"/>
              </a:lnSpc>
              <a:spcBef>
                <a:spcPts val="0"/>
              </a:spcBef>
              <a:spcAft>
                <a:spcPts val="0"/>
              </a:spcAft>
              <a:buClr>
                <a:srgbClr val="31A836"/>
              </a:buClr>
              <a:buSzTx/>
              <a:buFont typeface="Wingdings" panose="05000000000000000000" pitchFamily="2" charset="2"/>
              <a:buNone/>
              <a:tabLst/>
              <a:defRPr sz="4800" b="1" i="0" u="none" strike="noStrike" cap="all" spc="0" baseline="0">
                <a:solidFill>
                  <a:srgbClr val="245AA6"/>
                </a:solidFill>
                <a:uFillTx/>
                <a:latin typeface="+mj-lt"/>
                <a:ea typeface="TT Norms Pro ExtraBold"/>
                <a:cs typeface="TT Norms Pro ExtraBold"/>
                <a:sym typeface="TT Norms Pro ExtraBold"/>
              </a:defRPr>
            </a:lvl1pPr>
            <a:lvl2pPr marL="357982" marR="0" indent="-179388" algn="l" defTabSz="412750" rtl="0" eaLnBrk="1" latinLnBrk="0" hangingPunct="1">
              <a:lnSpc>
                <a:spcPct val="100000"/>
              </a:lnSpc>
              <a:spcBef>
                <a:spcPts val="900"/>
              </a:spcBef>
              <a:spcAft>
                <a:spcPts val="0"/>
              </a:spcAft>
              <a:buClr>
                <a:srgbClr val="31A836"/>
              </a:buClr>
              <a:buSzPct val="125000"/>
              <a:buFont typeface="Wingdings" panose="05000000000000000000" pitchFamily="2" charset="2"/>
              <a:buChar char="§"/>
              <a:tabLst/>
              <a:defRPr sz="1600" b="0" i="0" u="none" strike="noStrike" cap="none" spc="0" baseline="0">
                <a:solidFill>
                  <a:srgbClr val="3C3C3C"/>
                </a:solidFill>
                <a:uFillTx/>
                <a:latin typeface="+mn-lt"/>
                <a:ea typeface="Helvetica Neue"/>
                <a:cs typeface="Helvetica Neue"/>
                <a:sym typeface="Helvetica Neue"/>
              </a:defRPr>
            </a:lvl2pPr>
            <a:lvl3pPr marL="537369" marR="0" indent="-179388" algn="l" defTabSz="412750" rtl="0" eaLnBrk="1" latinLnBrk="0" hangingPunct="1">
              <a:lnSpc>
                <a:spcPct val="100000"/>
              </a:lnSpc>
              <a:spcBef>
                <a:spcPts val="900"/>
              </a:spcBef>
              <a:spcAft>
                <a:spcPts val="0"/>
              </a:spcAft>
              <a:buClr>
                <a:srgbClr val="31A836"/>
              </a:buClr>
              <a:buSzPct val="125000"/>
              <a:buFont typeface="Wingdings" panose="05000000000000000000" pitchFamily="2" charset="2"/>
              <a:buChar char="§"/>
              <a:tabLst/>
              <a:defRPr sz="1600" b="0" i="0" u="none" strike="noStrike" cap="none" spc="0" baseline="0">
                <a:solidFill>
                  <a:srgbClr val="3C3C3C"/>
                </a:solidFill>
                <a:uFillTx/>
                <a:latin typeface="+mn-lt"/>
                <a:ea typeface="Helvetica Neue"/>
                <a:cs typeface="Helvetica Neue"/>
                <a:sym typeface="Helvetica Neue"/>
              </a:defRPr>
            </a:lvl3pPr>
            <a:lvl4pPr marL="716757" marR="0" indent="-179388" algn="l" defTabSz="412750" rtl="0" eaLnBrk="1" latinLnBrk="0" hangingPunct="1">
              <a:lnSpc>
                <a:spcPct val="100000"/>
              </a:lnSpc>
              <a:spcBef>
                <a:spcPts val="900"/>
              </a:spcBef>
              <a:spcAft>
                <a:spcPts val="0"/>
              </a:spcAft>
              <a:buClr>
                <a:srgbClr val="31A836"/>
              </a:buClr>
              <a:buSzPct val="125000"/>
              <a:buFont typeface="Wingdings" panose="05000000000000000000" pitchFamily="2" charset="2"/>
              <a:buChar char="§"/>
              <a:tabLst/>
              <a:defRPr sz="1400" b="0" i="0" u="none" strike="noStrike" cap="none" spc="0" baseline="0">
                <a:solidFill>
                  <a:srgbClr val="3C3C3C"/>
                </a:solidFill>
                <a:uFillTx/>
                <a:latin typeface="+mn-lt"/>
                <a:ea typeface="Helvetica Neue"/>
                <a:cs typeface="Helvetica Neue"/>
                <a:sym typeface="Helvetica Neue"/>
              </a:defRPr>
            </a:lvl4pPr>
            <a:lvl5pPr marL="896144" marR="0" indent="-179388" algn="l" defTabSz="412750" rtl="0" eaLnBrk="1" latinLnBrk="0" hangingPunct="1">
              <a:lnSpc>
                <a:spcPct val="100000"/>
              </a:lnSpc>
              <a:spcBef>
                <a:spcPts val="900"/>
              </a:spcBef>
              <a:spcAft>
                <a:spcPts val="0"/>
              </a:spcAft>
              <a:buClr>
                <a:srgbClr val="31A836"/>
              </a:buClr>
              <a:buSzPct val="125000"/>
              <a:buFont typeface="Wingdings" panose="05000000000000000000" pitchFamily="2" charset="2"/>
              <a:buChar char="§"/>
              <a:tabLst/>
              <a:defRPr sz="1400" b="0" i="0" u="none" strike="noStrike" cap="none" spc="0" baseline="0">
                <a:solidFill>
                  <a:srgbClr val="3C3C3C"/>
                </a:solidFill>
                <a:uFillTx/>
                <a:latin typeface="+mn-lt"/>
                <a:ea typeface="Helvetica Neue"/>
                <a:cs typeface="Helvetica Neue"/>
                <a:sym typeface="Helvetica Neue"/>
              </a:defRPr>
            </a:lvl5pPr>
            <a:lvl6pPr marL="1905000" marR="0" indent="-317500" algn="l" defTabSz="412750" rtl="0" eaLnBrk="1" latinLnBrk="0" hangingPunct="1">
              <a:lnSpc>
                <a:spcPct val="100000"/>
              </a:lnSpc>
              <a:spcBef>
                <a:spcPts val="2950"/>
              </a:spcBef>
              <a:spcAft>
                <a:spcPts val="0"/>
              </a:spcAft>
              <a:buClrTx/>
              <a:buSzPct val="125000"/>
              <a:buFontTx/>
              <a:buChar char="•"/>
              <a:tabLst/>
              <a:defRPr sz="2400" b="0" i="0" u="none" strike="noStrike" cap="none" spc="0" baseline="0">
                <a:solidFill>
                  <a:srgbClr val="000000"/>
                </a:solidFill>
                <a:uFillTx/>
                <a:latin typeface="Helvetica Neue"/>
                <a:ea typeface="Helvetica Neue"/>
                <a:cs typeface="Helvetica Neue"/>
                <a:sym typeface="Helvetica Neue"/>
              </a:defRPr>
            </a:lvl6pPr>
            <a:lvl7pPr marL="2222500" marR="0" indent="-317500" algn="l" defTabSz="412750" rtl="0" eaLnBrk="1" latinLnBrk="0" hangingPunct="1">
              <a:lnSpc>
                <a:spcPct val="100000"/>
              </a:lnSpc>
              <a:spcBef>
                <a:spcPts val="2950"/>
              </a:spcBef>
              <a:spcAft>
                <a:spcPts val="0"/>
              </a:spcAft>
              <a:buClrTx/>
              <a:buSzPct val="125000"/>
              <a:buFontTx/>
              <a:buChar char="•"/>
              <a:tabLst/>
              <a:defRPr sz="2400" b="0" i="0" u="none" strike="noStrike" cap="none" spc="0" baseline="0">
                <a:solidFill>
                  <a:srgbClr val="000000"/>
                </a:solidFill>
                <a:uFillTx/>
                <a:latin typeface="Helvetica Neue"/>
                <a:ea typeface="Helvetica Neue"/>
                <a:cs typeface="Helvetica Neue"/>
                <a:sym typeface="Helvetica Neue"/>
              </a:defRPr>
            </a:lvl7pPr>
            <a:lvl8pPr marL="2540000" marR="0" indent="-317500" algn="l" defTabSz="412750" rtl="0" eaLnBrk="1" latinLnBrk="0" hangingPunct="1">
              <a:lnSpc>
                <a:spcPct val="100000"/>
              </a:lnSpc>
              <a:spcBef>
                <a:spcPts val="2950"/>
              </a:spcBef>
              <a:spcAft>
                <a:spcPts val="0"/>
              </a:spcAft>
              <a:buClrTx/>
              <a:buSzPct val="125000"/>
              <a:buFontTx/>
              <a:buChar char="•"/>
              <a:tabLst/>
              <a:defRPr sz="2400" b="0" i="0" u="none" strike="noStrike" cap="none" spc="0" baseline="0">
                <a:solidFill>
                  <a:srgbClr val="000000"/>
                </a:solidFill>
                <a:uFillTx/>
                <a:latin typeface="Helvetica Neue"/>
                <a:ea typeface="Helvetica Neue"/>
                <a:cs typeface="Helvetica Neue"/>
                <a:sym typeface="Helvetica Neue"/>
              </a:defRPr>
            </a:lvl8pPr>
            <a:lvl9pPr marL="2857500" marR="0" indent="-317500" algn="l" defTabSz="412750" rtl="0" eaLnBrk="1" latinLnBrk="0" hangingPunct="1">
              <a:lnSpc>
                <a:spcPct val="100000"/>
              </a:lnSpc>
              <a:spcBef>
                <a:spcPts val="2950"/>
              </a:spcBef>
              <a:spcAft>
                <a:spcPts val="0"/>
              </a:spcAft>
              <a:buClrTx/>
              <a:buSzPct val="125000"/>
              <a:buFontTx/>
              <a:buChar char="•"/>
              <a:tabLst/>
              <a:defRPr sz="2400" b="0" i="0" u="none" strike="noStrike" cap="none" spc="0" baseline="0">
                <a:solidFill>
                  <a:srgbClr val="000000"/>
                </a:solidFill>
                <a:uFillTx/>
                <a:latin typeface="Helvetica Neue"/>
                <a:ea typeface="Helvetica Neue"/>
                <a:cs typeface="Helvetica Neue"/>
                <a:sym typeface="Helvetica Neue"/>
              </a:defRPr>
            </a:lvl9pPr>
          </a:lstStyle>
          <a:p>
            <a:endParaRPr lang="it-IT" dirty="0"/>
          </a:p>
        </p:txBody>
      </p:sp>
      <p:grpSp>
        <p:nvGrpSpPr>
          <p:cNvPr id="83" name="Gruppo 82">
            <a:extLst>
              <a:ext uri="{FF2B5EF4-FFF2-40B4-BE49-F238E27FC236}">
                <a16:creationId xmlns:a16="http://schemas.microsoft.com/office/drawing/2014/main" id="{B92044AB-1860-D3E3-C0EE-37EAD6091E64}"/>
              </a:ext>
            </a:extLst>
          </p:cNvPr>
          <p:cNvGrpSpPr/>
          <p:nvPr/>
        </p:nvGrpSpPr>
        <p:grpSpPr>
          <a:xfrm>
            <a:off x="844550" y="1276604"/>
            <a:ext cx="10020056" cy="4569851"/>
            <a:chOff x="860347" y="1267895"/>
            <a:chExt cx="10020056" cy="4569851"/>
          </a:xfrm>
        </p:grpSpPr>
        <p:pic>
          <p:nvPicPr>
            <p:cNvPr id="53" name="Immagine 52">
              <a:extLst>
                <a:ext uri="{FF2B5EF4-FFF2-40B4-BE49-F238E27FC236}">
                  <a16:creationId xmlns:a16="http://schemas.microsoft.com/office/drawing/2014/main" id="{FC68928B-C446-5B63-52E0-4EC1B15185C8}"/>
                </a:ext>
              </a:extLst>
            </p:cNvPr>
            <p:cNvPicPr>
              <a:picLocks noChangeAspect="1"/>
            </p:cNvPicPr>
            <p:nvPr/>
          </p:nvPicPr>
          <p:blipFill>
            <a:blip r:embed="rId2"/>
            <a:stretch>
              <a:fillRect/>
            </a:stretch>
          </p:blipFill>
          <p:spPr>
            <a:xfrm>
              <a:off x="1266178" y="1296878"/>
              <a:ext cx="9614225" cy="4328535"/>
            </a:xfrm>
            <a:prstGeom prst="rect">
              <a:avLst/>
            </a:prstGeom>
          </p:spPr>
        </p:pic>
        <p:sp>
          <p:nvSpPr>
            <p:cNvPr id="29" name="Rettangolo 28">
              <a:extLst>
                <a:ext uri="{FF2B5EF4-FFF2-40B4-BE49-F238E27FC236}">
                  <a16:creationId xmlns:a16="http://schemas.microsoft.com/office/drawing/2014/main" id="{6BA4A994-808F-A478-7831-54350870BEE6}"/>
                </a:ext>
              </a:extLst>
            </p:cNvPr>
            <p:cNvSpPr/>
            <p:nvPr/>
          </p:nvSpPr>
          <p:spPr>
            <a:xfrm>
              <a:off x="2792748" y="3527739"/>
              <a:ext cx="2837794" cy="580303"/>
            </a:xfrm>
            <a:prstGeom prst="rect">
              <a:avLst/>
            </a:prstGeom>
            <a:noFill/>
            <a:ln w="28575" cap="flat">
              <a:solidFill>
                <a:srgbClr val="8DC57F"/>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30" name="CasellaDiTesto 29">
              <a:extLst>
                <a:ext uri="{FF2B5EF4-FFF2-40B4-BE49-F238E27FC236}">
                  <a16:creationId xmlns:a16="http://schemas.microsoft.com/office/drawing/2014/main" id="{78FBD5D3-9235-97BA-FCCD-B2A1BFC45CBE}"/>
                </a:ext>
              </a:extLst>
            </p:cNvPr>
            <p:cNvSpPr txBox="1"/>
            <p:nvPr/>
          </p:nvSpPr>
          <p:spPr>
            <a:xfrm>
              <a:off x="4660162" y="3583524"/>
              <a:ext cx="1159827" cy="48028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it-IT" sz="1200" dirty="0">
                  <a:solidFill>
                    <a:srgbClr val="245AA6"/>
                  </a:solidFill>
                </a:rPr>
                <a:t>Elaborazione dati «effettivi»</a:t>
              </a:r>
              <a:endParaRPr kumimoji="0" lang="it-IT" sz="1200" b="1" i="0" u="none" strike="noStrike" cap="none" spc="0" normalizeH="0" baseline="0" dirty="0">
                <a:ln>
                  <a:noFill/>
                </a:ln>
                <a:solidFill>
                  <a:srgbClr val="245AA6"/>
                </a:solidFill>
                <a:effectLst/>
                <a:uFillTx/>
                <a:latin typeface="Helvetica Neue"/>
                <a:ea typeface="Helvetica Neue"/>
                <a:cs typeface="Helvetica Neue"/>
                <a:sym typeface="Helvetica Neue"/>
              </a:endParaRPr>
            </a:p>
          </p:txBody>
        </p:sp>
        <p:sp>
          <p:nvSpPr>
            <p:cNvPr id="51" name="Rettangolo 50">
              <a:extLst>
                <a:ext uri="{FF2B5EF4-FFF2-40B4-BE49-F238E27FC236}">
                  <a16:creationId xmlns:a16="http://schemas.microsoft.com/office/drawing/2014/main" id="{601DA1C5-C172-0AC8-A70D-F0FB3C3A37EC}"/>
                </a:ext>
              </a:extLst>
            </p:cNvPr>
            <p:cNvSpPr/>
            <p:nvPr/>
          </p:nvSpPr>
          <p:spPr>
            <a:xfrm>
              <a:off x="900887" y="2328792"/>
              <a:ext cx="1801773" cy="1779251"/>
            </a:xfrm>
            <a:prstGeom prst="rect">
              <a:avLst/>
            </a:prstGeom>
            <a:noFill/>
            <a:ln w="28575" cap="flat">
              <a:solidFill>
                <a:srgbClr val="8DC57F"/>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2" name="CasellaDiTesto 51">
              <a:extLst>
                <a:ext uri="{FF2B5EF4-FFF2-40B4-BE49-F238E27FC236}">
                  <a16:creationId xmlns:a16="http://schemas.microsoft.com/office/drawing/2014/main" id="{59E71CAE-A5A2-0AD1-13FE-A80C0DBC7A14}"/>
                </a:ext>
              </a:extLst>
            </p:cNvPr>
            <p:cNvSpPr txBox="1"/>
            <p:nvPr/>
          </p:nvSpPr>
          <p:spPr>
            <a:xfrm>
              <a:off x="1093931" y="2375235"/>
              <a:ext cx="1050736" cy="49859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it-IT" sz="1200" dirty="0">
                  <a:solidFill>
                    <a:srgbClr val="245AA6"/>
                  </a:solidFill>
                </a:rPr>
                <a:t>Costruzione del modello «operativo»</a:t>
              </a:r>
              <a:endParaRPr kumimoji="0" lang="it-IT" sz="1200" b="1" i="0" u="none" strike="noStrike" cap="none" spc="0" normalizeH="0" baseline="0" dirty="0">
                <a:ln>
                  <a:noFill/>
                </a:ln>
                <a:solidFill>
                  <a:srgbClr val="245AA6"/>
                </a:solidFill>
                <a:effectLst/>
                <a:uFillTx/>
                <a:latin typeface="Helvetica Neue"/>
                <a:ea typeface="Helvetica Neue"/>
                <a:cs typeface="Helvetica Neue"/>
                <a:sym typeface="Helvetica Neue"/>
              </a:endParaRPr>
            </a:p>
          </p:txBody>
        </p:sp>
        <p:sp>
          <p:nvSpPr>
            <p:cNvPr id="56" name="CasellaDiTesto 55">
              <a:extLst>
                <a:ext uri="{FF2B5EF4-FFF2-40B4-BE49-F238E27FC236}">
                  <a16:creationId xmlns:a16="http://schemas.microsoft.com/office/drawing/2014/main" id="{468AE045-4DB5-F980-FCAF-081CE75BB436}"/>
                </a:ext>
              </a:extLst>
            </p:cNvPr>
            <p:cNvSpPr txBox="1"/>
            <p:nvPr/>
          </p:nvSpPr>
          <p:spPr>
            <a:xfrm>
              <a:off x="4438467" y="3564583"/>
              <a:ext cx="362309" cy="33260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it-IT" sz="1200" dirty="0">
                  <a:solidFill>
                    <a:srgbClr val="245AA6"/>
                  </a:solidFill>
                </a:rPr>
                <a:t>2a)</a:t>
              </a:r>
              <a:endParaRPr kumimoji="0" lang="it-IT" sz="1200" b="1" i="0" u="none" strike="noStrike" cap="none" spc="0" normalizeH="0" baseline="0" dirty="0">
                <a:ln>
                  <a:noFill/>
                </a:ln>
                <a:solidFill>
                  <a:srgbClr val="245AA6"/>
                </a:solidFill>
                <a:effectLst/>
                <a:uFillTx/>
                <a:latin typeface="Helvetica Neue"/>
                <a:ea typeface="Helvetica Neue"/>
                <a:cs typeface="Helvetica Neue"/>
                <a:sym typeface="Helvetica Neue"/>
              </a:endParaRPr>
            </a:p>
          </p:txBody>
        </p:sp>
        <p:sp>
          <p:nvSpPr>
            <p:cNvPr id="57" name="CasellaDiTesto 56">
              <a:extLst>
                <a:ext uri="{FF2B5EF4-FFF2-40B4-BE49-F238E27FC236}">
                  <a16:creationId xmlns:a16="http://schemas.microsoft.com/office/drawing/2014/main" id="{E6231D26-FBC6-B3CC-701E-47EEF9B872B7}"/>
                </a:ext>
              </a:extLst>
            </p:cNvPr>
            <p:cNvSpPr txBox="1"/>
            <p:nvPr/>
          </p:nvSpPr>
          <p:spPr>
            <a:xfrm>
              <a:off x="860347" y="2286852"/>
              <a:ext cx="362309" cy="33260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it-IT" sz="1200" dirty="0">
                  <a:solidFill>
                    <a:srgbClr val="245AA6"/>
                  </a:solidFill>
                </a:rPr>
                <a:t>2b)</a:t>
              </a:r>
              <a:endParaRPr kumimoji="0" lang="it-IT" sz="1200" b="1" i="0" u="none" strike="noStrike" cap="none" spc="0" normalizeH="0" baseline="0" dirty="0">
                <a:ln>
                  <a:noFill/>
                </a:ln>
                <a:solidFill>
                  <a:srgbClr val="245AA6"/>
                </a:solidFill>
                <a:effectLst/>
                <a:uFillTx/>
                <a:latin typeface="Helvetica Neue"/>
                <a:ea typeface="Helvetica Neue"/>
                <a:cs typeface="Helvetica Neue"/>
                <a:sym typeface="Helvetica Neue"/>
              </a:endParaRPr>
            </a:p>
          </p:txBody>
        </p:sp>
        <p:grpSp>
          <p:nvGrpSpPr>
            <p:cNvPr id="59" name="Gruppo 58">
              <a:extLst>
                <a:ext uri="{FF2B5EF4-FFF2-40B4-BE49-F238E27FC236}">
                  <a16:creationId xmlns:a16="http://schemas.microsoft.com/office/drawing/2014/main" id="{DE5A6A2E-E9F2-461B-4740-48259D8E41FB}"/>
                </a:ext>
              </a:extLst>
            </p:cNvPr>
            <p:cNvGrpSpPr/>
            <p:nvPr/>
          </p:nvGrpSpPr>
          <p:grpSpPr>
            <a:xfrm>
              <a:off x="1471973" y="4149983"/>
              <a:ext cx="3808527" cy="1246328"/>
              <a:chOff x="1471973" y="4149983"/>
              <a:chExt cx="3808527" cy="1246328"/>
            </a:xfrm>
          </p:grpSpPr>
          <p:sp>
            <p:nvSpPr>
              <p:cNvPr id="54" name="Rettangolo 53">
                <a:extLst>
                  <a:ext uri="{FF2B5EF4-FFF2-40B4-BE49-F238E27FC236}">
                    <a16:creationId xmlns:a16="http://schemas.microsoft.com/office/drawing/2014/main" id="{70CA5922-8337-2885-89CF-156FC3A86073}"/>
                  </a:ext>
                </a:extLst>
              </p:cNvPr>
              <p:cNvSpPr/>
              <p:nvPr/>
            </p:nvSpPr>
            <p:spPr>
              <a:xfrm>
                <a:off x="1504482" y="4149983"/>
                <a:ext cx="3776018" cy="1246328"/>
              </a:xfrm>
              <a:prstGeom prst="rect">
                <a:avLst/>
              </a:prstGeom>
              <a:noFill/>
              <a:ln w="28575" cap="flat">
                <a:solidFill>
                  <a:srgbClr val="8DC57F"/>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55" name="CasellaDiTesto 54">
                <a:extLst>
                  <a:ext uri="{FF2B5EF4-FFF2-40B4-BE49-F238E27FC236}">
                    <a16:creationId xmlns:a16="http://schemas.microsoft.com/office/drawing/2014/main" id="{ACF181E5-47F4-9CB0-5C55-00DBD447D85A}"/>
                  </a:ext>
                </a:extLst>
              </p:cNvPr>
              <p:cNvSpPr txBox="1"/>
              <p:nvPr/>
            </p:nvSpPr>
            <p:spPr>
              <a:xfrm>
                <a:off x="1696367" y="5040270"/>
                <a:ext cx="2259083" cy="3101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it-IT" sz="1200" dirty="0">
                    <a:solidFill>
                      <a:srgbClr val="245AA6"/>
                    </a:solidFill>
                  </a:rPr>
                  <a:t>Validazione del modello</a:t>
                </a:r>
                <a:endParaRPr kumimoji="0" lang="it-IT" sz="1200" b="1" i="0" u="none" strike="noStrike" cap="none" spc="0" normalizeH="0" baseline="0" dirty="0">
                  <a:ln>
                    <a:noFill/>
                  </a:ln>
                  <a:solidFill>
                    <a:srgbClr val="245AA6"/>
                  </a:solidFill>
                  <a:effectLst/>
                  <a:uFillTx/>
                  <a:latin typeface="Helvetica Neue"/>
                  <a:ea typeface="Helvetica Neue"/>
                  <a:cs typeface="Helvetica Neue"/>
                  <a:sym typeface="Helvetica Neue"/>
                </a:endParaRPr>
              </a:p>
            </p:txBody>
          </p:sp>
          <p:sp>
            <p:nvSpPr>
              <p:cNvPr id="58" name="CasellaDiTesto 57">
                <a:extLst>
                  <a:ext uri="{FF2B5EF4-FFF2-40B4-BE49-F238E27FC236}">
                    <a16:creationId xmlns:a16="http://schemas.microsoft.com/office/drawing/2014/main" id="{77CEFA41-9B42-A5E7-A201-DDE2A3CC5CCB}"/>
                  </a:ext>
                </a:extLst>
              </p:cNvPr>
              <p:cNvSpPr txBox="1"/>
              <p:nvPr/>
            </p:nvSpPr>
            <p:spPr>
              <a:xfrm>
                <a:off x="1471973" y="5025320"/>
                <a:ext cx="362309" cy="33260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it-IT" sz="1200" dirty="0">
                    <a:solidFill>
                      <a:srgbClr val="245AA6"/>
                    </a:solidFill>
                  </a:rPr>
                  <a:t>3)</a:t>
                </a:r>
                <a:endParaRPr kumimoji="0" lang="it-IT" sz="1200" b="1" i="0" u="none" strike="noStrike" cap="none" spc="0" normalizeH="0" baseline="0" dirty="0">
                  <a:ln>
                    <a:noFill/>
                  </a:ln>
                  <a:solidFill>
                    <a:srgbClr val="245AA6"/>
                  </a:solidFill>
                  <a:effectLst/>
                  <a:uFillTx/>
                  <a:latin typeface="Helvetica Neue"/>
                  <a:ea typeface="Helvetica Neue"/>
                  <a:cs typeface="Helvetica Neue"/>
                  <a:sym typeface="Helvetica Neue"/>
                </a:endParaRPr>
              </a:p>
            </p:txBody>
          </p:sp>
        </p:grpSp>
        <p:grpSp>
          <p:nvGrpSpPr>
            <p:cNvPr id="60" name="Gruppo 59">
              <a:extLst>
                <a:ext uri="{FF2B5EF4-FFF2-40B4-BE49-F238E27FC236}">
                  <a16:creationId xmlns:a16="http://schemas.microsoft.com/office/drawing/2014/main" id="{5A3D3943-E2E9-91AB-AB34-C28E44E5E093}"/>
                </a:ext>
              </a:extLst>
            </p:cNvPr>
            <p:cNvGrpSpPr/>
            <p:nvPr/>
          </p:nvGrpSpPr>
          <p:grpSpPr>
            <a:xfrm>
              <a:off x="6779172" y="2472934"/>
              <a:ext cx="3535981" cy="2258231"/>
              <a:chOff x="1504481" y="4135033"/>
              <a:chExt cx="3873813" cy="1261278"/>
            </a:xfrm>
          </p:grpSpPr>
          <p:sp>
            <p:nvSpPr>
              <p:cNvPr id="61" name="Rettangolo 60">
                <a:extLst>
                  <a:ext uri="{FF2B5EF4-FFF2-40B4-BE49-F238E27FC236}">
                    <a16:creationId xmlns:a16="http://schemas.microsoft.com/office/drawing/2014/main" id="{D03AE700-C165-5583-AB59-D346B286996D}"/>
                  </a:ext>
                </a:extLst>
              </p:cNvPr>
              <p:cNvSpPr/>
              <p:nvPr/>
            </p:nvSpPr>
            <p:spPr>
              <a:xfrm>
                <a:off x="1504481" y="4149983"/>
                <a:ext cx="3873813" cy="1246328"/>
              </a:xfrm>
              <a:prstGeom prst="rect">
                <a:avLst/>
              </a:prstGeom>
              <a:noFill/>
              <a:ln w="28575" cap="flat">
                <a:solidFill>
                  <a:srgbClr val="8DC57F"/>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62" name="CasellaDiTesto 61">
                <a:extLst>
                  <a:ext uri="{FF2B5EF4-FFF2-40B4-BE49-F238E27FC236}">
                    <a16:creationId xmlns:a16="http://schemas.microsoft.com/office/drawing/2014/main" id="{AA43C6C0-3993-B2FA-D828-4AD19D5AC471}"/>
                  </a:ext>
                </a:extLst>
              </p:cNvPr>
              <p:cNvSpPr txBox="1"/>
              <p:nvPr/>
            </p:nvSpPr>
            <p:spPr>
              <a:xfrm>
                <a:off x="1728876" y="4149983"/>
                <a:ext cx="2259082" cy="3101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it-IT" sz="1200" dirty="0">
                    <a:solidFill>
                      <a:srgbClr val="245AA6"/>
                    </a:solidFill>
                  </a:rPr>
                  <a:t>Valutazione scenari di efficientamento </a:t>
                </a:r>
                <a:endParaRPr kumimoji="0" lang="it-IT" sz="1200" b="1" i="0" u="none" strike="noStrike" cap="none" spc="0" normalizeH="0" baseline="0" dirty="0">
                  <a:ln>
                    <a:noFill/>
                  </a:ln>
                  <a:solidFill>
                    <a:srgbClr val="245AA6"/>
                  </a:solidFill>
                  <a:effectLst/>
                  <a:uFillTx/>
                  <a:latin typeface="Helvetica Neue"/>
                  <a:ea typeface="Helvetica Neue"/>
                  <a:cs typeface="Helvetica Neue"/>
                  <a:sym typeface="Helvetica Neue"/>
                </a:endParaRPr>
              </a:p>
            </p:txBody>
          </p:sp>
          <p:sp>
            <p:nvSpPr>
              <p:cNvPr id="63" name="CasellaDiTesto 62">
                <a:extLst>
                  <a:ext uri="{FF2B5EF4-FFF2-40B4-BE49-F238E27FC236}">
                    <a16:creationId xmlns:a16="http://schemas.microsoft.com/office/drawing/2014/main" id="{EB29BF00-C04F-1A5B-E76C-BF642A529A31}"/>
                  </a:ext>
                </a:extLst>
              </p:cNvPr>
              <p:cNvSpPr txBox="1"/>
              <p:nvPr/>
            </p:nvSpPr>
            <p:spPr>
              <a:xfrm>
                <a:off x="1504481" y="4135033"/>
                <a:ext cx="362310" cy="246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it-IT" sz="1200" dirty="0">
                    <a:solidFill>
                      <a:srgbClr val="245AA6"/>
                    </a:solidFill>
                  </a:rPr>
                  <a:t>4)</a:t>
                </a:r>
                <a:endParaRPr kumimoji="0" lang="it-IT" sz="1200" b="1" i="0" u="none" strike="noStrike" cap="none" spc="0" normalizeH="0" baseline="0" dirty="0">
                  <a:ln>
                    <a:noFill/>
                  </a:ln>
                  <a:solidFill>
                    <a:srgbClr val="245AA6"/>
                  </a:solidFill>
                  <a:effectLst/>
                  <a:uFillTx/>
                  <a:latin typeface="Helvetica Neue"/>
                  <a:ea typeface="Helvetica Neue"/>
                  <a:cs typeface="Helvetica Neue"/>
                  <a:sym typeface="Helvetica Neue"/>
                </a:endParaRPr>
              </a:p>
            </p:txBody>
          </p:sp>
        </p:grpSp>
        <p:grpSp>
          <p:nvGrpSpPr>
            <p:cNvPr id="74" name="Gruppo 73">
              <a:extLst>
                <a:ext uri="{FF2B5EF4-FFF2-40B4-BE49-F238E27FC236}">
                  <a16:creationId xmlns:a16="http://schemas.microsoft.com/office/drawing/2014/main" id="{9ED09207-06A5-4E18-DDCE-FC25D4879006}"/>
                </a:ext>
              </a:extLst>
            </p:cNvPr>
            <p:cNvGrpSpPr/>
            <p:nvPr/>
          </p:nvGrpSpPr>
          <p:grpSpPr>
            <a:xfrm>
              <a:off x="6737528" y="4742047"/>
              <a:ext cx="3609156" cy="1095699"/>
              <a:chOff x="1477201" y="4149983"/>
              <a:chExt cx="3901093" cy="1505522"/>
            </a:xfrm>
          </p:grpSpPr>
          <p:sp>
            <p:nvSpPr>
              <p:cNvPr id="75" name="Rettangolo 74">
                <a:extLst>
                  <a:ext uri="{FF2B5EF4-FFF2-40B4-BE49-F238E27FC236}">
                    <a16:creationId xmlns:a16="http://schemas.microsoft.com/office/drawing/2014/main" id="{4BB007EE-EDAE-A72C-81D7-6B944F9B9362}"/>
                  </a:ext>
                </a:extLst>
              </p:cNvPr>
              <p:cNvSpPr/>
              <p:nvPr/>
            </p:nvSpPr>
            <p:spPr>
              <a:xfrm>
                <a:off x="1504481" y="4149983"/>
                <a:ext cx="3873813" cy="1505522"/>
              </a:xfrm>
              <a:prstGeom prst="rect">
                <a:avLst/>
              </a:prstGeom>
              <a:noFill/>
              <a:ln w="28575" cap="flat">
                <a:solidFill>
                  <a:srgbClr val="8DC57F"/>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76" name="CasellaDiTesto 75">
                <a:extLst>
                  <a:ext uri="{FF2B5EF4-FFF2-40B4-BE49-F238E27FC236}">
                    <a16:creationId xmlns:a16="http://schemas.microsoft.com/office/drawing/2014/main" id="{2441AAB7-490D-C998-5A46-01A5199D09EE}"/>
                  </a:ext>
                </a:extLst>
              </p:cNvPr>
              <p:cNvSpPr txBox="1"/>
              <p:nvPr/>
            </p:nvSpPr>
            <p:spPr>
              <a:xfrm>
                <a:off x="1730946" y="5101134"/>
                <a:ext cx="2259082" cy="4004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it-IT" sz="1200" dirty="0">
                    <a:solidFill>
                      <a:srgbClr val="245AA6"/>
                    </a:solidFill>
                  </a:rPr>
                  <a:t>Risultati e conclusioni</a:t>
                </a:r>
                <a:endParaRPr kumimoji="0" lang="it-IT" sz="1200" b="1" i="0" u="none" strike="noStrike" cap="none" spc="0" normalizeH="0" baseline="0" dirty="0">
                  <a:ln>
                    <a:noFill/>
                  </a:ln>
                  <a:solidFill>
                    <a:srgbClr val="245AA6"/>
                  </a:solidFill>
                  <a:effectLst/>
                  <a:uFillTx/>
                  <a:latin typeface="Helvetica Neue"/>
                  <a:ea typeface="Helvetica Neue"/>
                  <a:cs typeface="Helvetica Neue"/>
                  <a:sym typeface="Helvetica Neue"/>
                </a:endParaRPr>
              </a:p>
            </p:txBody>
          </p:sp>
          <p:sp>
            <p:nvSpPr>
              <p:cNvPr id="77" name="CasellaDiTesto 76">
                <a:extLst>
                  <a:ext uri="{FF2B5EF4-FFF2-40B4-BE49-F238E27FC236}">
                    <a16:creationId xmlns:a16="http://schemas.microsoft.com/office/drawing/2014/main" id="{77550EB8-C505-5716-4537-1D381537984E}"/>
                  </a:ext>
                </a:extLst>
              </p:cNvPr>
              <p:cNvSpPr txBox="1"/>
              <p:nvPr/>
            </p:nvSpPr>
            <p:spPr>
              <a:xfrm>
                <a:off x="1477201" y="5157231"/>
                <a:ext cx="362310" cy="24655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it-IT" sz="1200" dirty="0">
                    <a:solidFill>
                      <a:srgbClr val="245AA6"/>
                    </a:solidFill>
                  </a:rPr>
                  <a:t>5)</a:t>
                </a:r>
                <a:endParaRPr kumimoji="0" lang="it-IT" sz="1200" b="1" i="0" u="none" strike="noStrike" cap="none" spc="0" normalizeH="0" baseline="0" dirty="0">
                  <a:ln>
                    <a:noFill/>
                  </a:ln>
                  <a:solidFill>
                    <a:srgbClr val="245AA6"/>
                  </a:solidFill>
                  <a:effectLst/>
                  <a:uFillTx/>
                  <a:latin typeface="Helvetica Neue"/>
                  <a:ea typeface="Helvetica Neue"/>
                  <a:cs typeface="Helvetica Neue"/>
                  <a:sym typeface="Helvetica Neue"/>
                </a:endParaRPr>
              </a:p>
            </p:txBody>
          </p:sp>
        </p:grpSp>
        <p:sp>
          <p:nvSpPr>
            <p:cNvPr id="80" name="CasellaDiTesto 79">
              <a:extLst>
                <a:ext uri="{FF2B5EF4-FFF2-40B4-BE49-F238E27FC236}">
                  <a16:creationId xmlns:a16="http://schemas.microsoft.com/office/drawing/2014/main" id="{12F3FB1D-4C5E-8FC7-3D8A-BAF01DC44719}"/>
                </a:ext>
              </a:extLst>
            </p:cNvPr>
            <p:cNvSpPr txBox="1"/>
            <p:nvPr/>
          </p:nvSpPr>
          <p:spPr>
            <a:xfrm>
              <a:off x="4499509" y="1388116"/>
              <a:ext cx="1050736" cy="37404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it-IT" sz="1200" dirty="0">
                  <a:solidFill>
                    <a:srgbClr val="245AA6"/>
                  </a:solidFill>
                </a:rPr>
                <a:t>Primo incontro</a:t>
              </a:r>
              <a:endParaRPr kumimoji="0" lang="it-IT" sz="1200" b="1" i="0" u="none" strike="noStrike" cap="none" spc="0" normalizeH="0" baseline="0" dirty="0">
                <a:ln>
                  <a:noFill/>
                </a:ln>
                <a:solidFill>
                  <a:srgbClr val="245AA6"/>
                </a:solidFill>
                <a:effectLst/>
                <a:uFillTx/>
                <a:latin typeface="Helvetica Neue"/>
                <a:ea typeface="Helvetica Neue"/>
                <a:cs typeface="Helvetica Neue"/>
                <a:sym typeface="Helvetica Neue"/>
              </a:endParaRPr>
            </a:p>
          </p:txBody>
        </p:sp>
        <p:sp>
          <p:nvSpPr>
            <p:cNvPr id="81" name="CasellaDiTesto 80">
              <a:extLst>
                <a:ext uri="{FF2B5EF4-FFF2-40B4-BE49-F238E27FC236}">
                  <a16:creationId xmlns:a16="http://schemas.microsoft.com/office/drawing/2014/main" id="{AAD339DB-6E24-1101-3194-278B8D674682}"/>
                </a:ext>
              </a:extLst>
            </p:cNvPr>
            <p:cNvSpPr txBox="1"/>
            <p:nvPr/>
          </p:nvSpPr>
          <p:spPr>
            <a:xfrm>
              <a:off x="4291899" y="1295509"/>
              <a:ext cx="362309" cy="33260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it-IT" sz="1200" dirty="0">
                  <a:solidFill>
                    <a:srgbClr val="245AA6"/>
                  </a:solidFill>
                </a:rPr>
                <a:t>0)</a:t>
              </a:r>
              <a:endParaRPr kumimoji="0" lang="it-IT" sz="1200" b="1" i="0" u="none" strike="noStrike" cap="none" spc="0" normalizeH="0" baseline="0" dirty="0">
                <a:ln>
                  <a:noFill/>
                </a:ln>
                <a:solidFill>
                  <a:srgbClr val="245AA6"/>
                </a:solidFill>
                <a:effectLst/>
                <a:uFillTx/>
                <a:latin typeface="Helvetica Neue"/>
                <a:ea typeface="Helvetica Neue"/>
                <a:cs typeface="Helvetica Neue"/>
                <a:sym typeface="Helvetica Neue"/>
              </a:endParaRPr>
            </a:p>
          </p:txBody>
        </p:sp>
        <p:sp>
          <p:nvSpPr>
            <p:cNvPr id="82" name="Rettangolo 81">
              <a:extLst>
                <a:ext uri="{FF2B5EF4-FFF2-40B4-BE49-F238E27FC236}">
                  <a16:creationId xmlns:a16="http://schemas.microsoft.com/office/drawing/2014/main" id="{A80F7135-86CE-E5F5-C392-4B4FB06065C5}"/>
                </a:ext>
              </a:extLst>
            </p:cNvPr>
            <p:cNvSpPr/>
            <p:nvPr/>
          </p:nvSpPr>
          <p:spPr>
            <a:xfrm>
              <a:off x="2792748" y="1335519"/>
              <a:ext cx="2487751" cy="1039716"/>
            </a:xfrm>
            <a:prstGeom prst="rect">
              <a:avLst/>
            </a:prstGeom>
            <a:noFill/>
            <a:ln w="28575" cap="flat">
              <a:solidFill>
                <a:srgbClr val="8DC57F"/>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84" name="Rettangolo 83">
              <a:extLst>
                <a:ext uri="{FF2B5EF4-FFF2-40B4-BE49-F238E27FC236}">
                  <a16:creationId xmlns:a16="http://schemas.microsoft.com/office/drawing/2014/main" id="{C3D818C4-9451-B608-CBFC-B7B045DF51C9}"/>
                </a:ext>
              </a:extLst>
            </p:cNvPr>
            <p:cNvSpPr/>
            <p:nvPr/>
          </p:nvSpPr>
          <p:spPr>
            <a:xfrm>
              <a:off x="5819990" y="1267895"/>
              <a:ext cx="3355541" cy="461521"/>
            </a:xfrm>
            <a:prstGeom prst="rect">
              <a:avLst/>
            </a:prstGeom>
            <a:no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it-IT" sz="1200" dirty="0">
                  <a:solidFill>
                    <a:srgbClr val="245AA6"/>
                  </a:solidFill>
                  <a:sym typeface="Helvetica Neue Medium"/>
                </a:rPr>
                <a:t>CONOSCENZA DELL’USO DELL’ENERGIA</a:t>
              </a:r>
            </a:p>
          </p:txBody>
        </p:sp>
        <p:sp>
          <p:nvSpPr>
            <p:cNvPr id="8" name="Rettangolo 7">
              <a:extLst>
                <a:ext uri="{FF2B5EF4-FFF2-40B4-BE49-F238E27FC236}">
                  <a16:creationId xmlns:a16="http://schemas.microsoft.com/office/drawing/2014/main" id="{5F95CCDF-53FC-5B61-12AC-4B49D29F1100}"/>
                </a:ext>
              </a:extLst>
            </p:cNvPr>
            <p:cNvSpPr/>
            <p:nvPr/>
          </p:nvSpPr>
          <p:spPr>
            <a:xfrm>
              <a:off x="2786302" y="2460379"/>
              <a:ext cx="2837794" cy="1039716"/>
            </a:xfrm>
            <a:prstGeom prst="rect">
              <a:avLst/>
            </a:prstGeom>
            <a:noFill/>
            <a:ln w="28575" cap="flat">
              <a:solidFill>
                <a:srgbClr val="8DC57F"/>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9" name="CasellaDiTesto 8">
              <a:extLst>
                <a:ext uri="{FF2B5EF4-FFF2-40B4-BE49-F238E27FC236}">
                  <a16:creationId xmlns:a16="http://schemas.microsoft.com/office/drawing/2014/main" id="{F0C41100-0A5D-8313-6F77-F1928BB3C3B5}"/>
                </a:ext>
              </a:extLst>
            </p:cNvPr>
            <p:cNvSpPr txBox="1"/>
            <p:nvPr/>
          </p:nvSpPr>
          <p:spPr>
            <a:xfrm>
              <a:off x="4712882" y="3037017"/>
              <a:ext cx="1050736" cy="37404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l" defTabSz="825500" rtl="0" fontAlgn="auto" latinLnBrk="0" hangingPunct="0">
                <a:lnSpc>
                  <a:spcPct val="100000"/>
                </a:lnSpc>
                <a:spcBef>
                  <a:spcPts val="0"/>
                </a:spcBef>
                <a:spcAft>
                  <a:spcPts val="0"/>
                </a:spcAft>
                <a:buClrTx/>
                <a:buSzTx/>
                <a:buFontTx/>
                <a:buNone/>
                <a:tabLst/>
              </a:pPr>
              <a:r>
                <a:rPr lang="it-IT" sz="1200" dirty="0">
                  <a:solidFill>
                    <a:srgbClr val="245AA6"/>
                  </a:solidFill>
                </a:rPr>
                <a:t>Raccolta e analisi dati</a:t>
              </a:r>
              <a:endParaRPr kumimoji="0" lang="it-IT" sz="1200" b="1" i="0" u="none" strike="noStrike" cap="none" spc="0" normalizeH="0" baseline="0" dirty="0">
                <a:ln>
                  <a:noFill/>
                </a:ln>
                <a:solidFill>
                  <a:srgbClr val="245AA6"/>
                </a:solidFill>
                <a:effectLst/>
                <a:uFillTx/>
                <a:latin typeface="Helvetica Neue"/>
                <a:ea typeface="Helvetica Neue"/>
                <a:cs typeface="Helvetica Neue"/>
                <a:sym typeface="Helvetica Neue"/>
              </a:endParaRPr>
            </a:p>
          </p:txBody>
        </p:sp>
      </p:grpSp>
      <p:sp>
        <p:nvSpPr>
          <p:cNvPr id="10" name="CasellaDiTesto 9">
            <a:extLst>
              <a:ext uri="{FF2B5EF4-FFF2-40B4-BE49-F238E27FC236}">
                <a16:creationId xmlns:a16="http://schemas.microsoft.com/office/drawing/2014/main" id="{0E473A29-C0DB-A925-AEF9-D943FE8D0F35}"/>
              </a:ext>
            </a:extLst>
          </p:cNvPr>
          <p:cNvSpPr txBox="1"/>
          <p:nvPr/>
        </p:nvSpPr>
        <p:spPr>
          <a:xfrm>
            <a:off x="4467320" y="2976326"/>
            <a:ext cx="362309" cy="33260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noAutofit/>
          </a:bodyPr>
          <a:lstStyle/>
          <a:p>
            <a:pPr marL="0" marR="0" indent="0" algn="ctr" defTabSz="825500" rtl="0" fontAlgn="auto" latinLnBrk="0" hangingPunct="0">
              <a:lnSpc>
                <a:spcPct val="100000"/>
              </a:lnSpc>
              <a:spcBef>
                <a:spcPts val="0"/>
              </a:spcBef>
              <a:spcAft>
                <a:spcPts val="0"/>
              </a:spcAft>
              <a:buClrTx/>
              <a:buSzTx/>
              <a:buFontTx/>
              <a:buNone/>
              <a:tabLst/>
            </a:pPr>
            <a:r>
              <a:rPr lang="it-IT" sz="1200" dirty="0">
                <a:solidFill>
                  <a:srgbClr val="245AA6"/>
                </a:solidFill>
              </a:rPr>
              <a:t>1)</a:t>
            </a:r>
            <a:endParaRPr kumimoji="0" lang="it-IT" sz="1200" b="1" i="0" u="none" strike="noStrike" cap="none" spc="0" normalizeH="0" baseline="0" dirty="0">
              <a:ln>
                <a:noFill/>
              </a:ln>
              <a:solidFill>
                <a:srgbClr val="245AA6"/>
              </a:solidFill>
              <a:effectLst/>
              <a:uFillTx/>
              <a:latin typeface="Helvetica Neue"/>
              <a:ea typeface="Helvetica Neue"/>
              <a:cs typeface="Helvetica Neue"/>
              <a:sym typeface="Helvetica Neue"/>
            </a:endParaRPr>
          </a:p>
        </p:txBody>
      </p:sp>
    </p:spTree>
    <p:extLst>
      <p:ext uri="{BB962C8B-B14F-4D97-AF65-F5344CB8AC3E}">
        <p14:creationId xmlns:p14="http://schemas.microsoft.com/office/powerpoint/2010/main" val="2297917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50</a:t>
            </a:fld>
            <a:endParaRPr lang="it-IT"/>
          </a:p>
        </p:txBody>
      </p:sp>
      <p:sp>
        <p:nvSpPr>
          <p:cNvPr id="14" name="CasellaDiTesto 13"/>
          <p:cNvSpPr txBox="1"/>
          <p:nvPr/>
        </p:nvSpPr>
        <p:spPr>
          <a:xfrm>
            <a:off x="7234517" y="3349634"/>
            <a:ext cx="4612342"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2000" b="0" dirty="0"/>
              <a:t>.</a:t>
            </a:r>
            <a:endParaRPr kumimoji="0" lang="it-IT" sz="20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5" name="CasellaDiTesto 4">
            <a:extLst>
              <a:ext uri="{FF2B5EF4-FFF2-40B4-BE49-F238E27FC236}">
                <a16:creationId xmlns:a16="http://schemas.microsoft.com/office/drawing/2014/main" id="{92D30222-5497-55AA-0648-0EB292F5B17D}"/>
              </a:ext>
            </a:extLst>
          </p:cNvPr>
          <p:cNvSpPr txBox="1"/>
          <p:nvPr/>
        </p:nvSpPr>
        <p:spPr>
          <a:xfrm>
            <a:off x="926477" y="969573"/>
            <a:ext cx="10576409" cy="2077492"/>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spcAft>
                <a:spcPts val="600"/>
              </a:spcAft>
            </a:pPr>
            <a:r>
              <a:rPr lang="it-IT" sz="2400" b="0" dirty="0">
                <a:solidFill>
                  <a:srgbClr val="245AA6"/>
                </a:solidFill>
                <a:latin typeface="+mn-lt"/>
              </a:rPr>
              <a:t>L'impresa fornisce la tabella sottostante che riporta l'acquisto mensile di energia elettrica nel periodo febbraio-settembre 2021 (antecedente l'installazione dell'impianto fotovoltaico) e la producibilità attesa dall'impianto nello stesso periodo del 2022</a:t>
            </a:r>
          </a:p>
          <a:p>
            <a:pPr algn="l">
              <a:spcAft>
                <a:spcPts val="600"/>
              </a:spcAft>
            </a:pPr>
            <a:endParaRPr lang="it-IT" sz="2800" b="0" dirty="0">
              <a:solidFill>
                <a:srgbClr val="3C3C3C"/>
              </a:solidFill>
              <a:latin typeface="+mn-lt"/>
            </a:endParaRPr>
          </a:p>
        </p:txBody>
      </p:sp>
      <p:pic>
        <p:nvPicPr>
          <p:cNvPr id="10" name="Immagini 15">
            <a:extLst>
              <a:ext uri="{FF2B5EF4-FFF2-40B4-BE49-F238E27FC236}">
                <a16:creationId xmlns:a16="http://schemas.microsoft.com/office/drawing/2014/main" id="{54583C3A-4F44-98DC-252E-6447AD4ACDEE}"/>
              </a:ext>
            </a:extLst>
          </p:cNvPr>
          <p:cNvPicPr>
            <a:picLocks noChangeAspect="1"/>
          </p:cNvPicPr>
          <p:nvPr/>
        </p:nvPicPr>
        <p:blipFill rotWithShape="1">
          <a:blip r:embed="rId2">
            <a:lum/>
            <a:alphaModFix/>
          </a:blip>
          <a:srcRect t="13808" b="5298"/>
          <a:stretch/>
        </p:blipFill>
        <p:spPr>
          <a:xfrm>
            <a:off x="990331" y="2606128"/>
            <a:ext cx="4856290" cy="1882370"/>
          </a:xfrm>
          <a:prstGeom prst="rect">
            <a:avLst/>
          </a:prstGeom>
          <a:noFill/>
          <a:ln>
            <a:noFill/>
          </a:ln>
        </p:spPr>
      </p:pic>
      <p:pic>
        <p:nvPicPr>
          <p:cNvPr id="11" name="Immagini 16">
            <a:extLst>
              <a:ext uri="{FF2B5EF4-FFF2-40B4-BE49-F238E27FC236}">
                <a16:creationId xmlns:a16="http://schemas.microsoft.com/office/drawing/2014/main" id="{DC6F67CE-4D23-FF74-AD8C-02946299E114}"/>
              </a:ext>
            </a:extLst>
          </p:cNvPr>
          <p:cNvPicPr>
            <a:picLocks noChangeAspect="1"/>
          </p:cNvPicPr>
          <p:nvPr/>
        </p:nvPicPr>
        <p:blipFill rotWithShape="1">
          <a:blip r:embed="rId3">
            <a:lum/>
            <a:alphaModFix/>
          </a:blip>
          <a:srcRect t="42541"/>
          <a:stretch/>
        </p:blipFill>
        <p:spPr>
          <a:xfrm>
            <a:off x="5910475" y="3293278"/>
            <a:ext cx="6144428" cy="3397132"/>
          </a:xfrm>
          <a:prstGeom prst="rect">
            <a:avLst/>
          </a:prstGeom>
          <a:noFill/>
          <a:ln>
            <a:noFill/>
          </a:ln>
        </p:spPr>
      </p:pic>
      <p:sp>
        <p:nvSpPr>
          <p:cNvPr id="7" name="Segnaposto testo 1">
            <a:extLst>
              <a:ext uri="{FF2B5EF4-FFF2-40B4-BE49-F238E27FC236}">
                <a16:creationId xmlns:a16="http://schemas.microsoft.com/office/drawing/2014/main" id="{F7EC396A-4C50-ABCC-7B6A-8FA19B931CC7}"/>
              </a:ext>
            </a:extLst>
          </p:cNvPr>
          <p:cNvSpPr>
            <a:spLocks noGrp="1"/>
          </p:cNvSpPr>
          <p:nvPr>
            <p:ph type="body" sz="quarter" idx="21"/>
          </p:nvPr>
        </p:nvSpPr>
        <p:spPr>
          <a:xfrm>
            <a:off x="2179532" y="215130"/>
            <a:ext cx="8005551" cy="697015"/>
          </a:xfrm>
        </p:spPr>
        <p:txBody>
          <a:bodyPr/>
          <a:lstStyle/>
          <a:p>
            <a:pPr algn="ctr"/>
            <a:r>
              <a:rPr lang="it-IT" sz="2800" dirty="0">
                <a:solidFill>
                  <a:srgbClr val="8DC57F"/>
                </a:solidFill>
                <a:latin typeface="Helvetica" panose="020B0604020202020204" pitchFamily="34" charset="0"/>
                <a:cs typeface="Helvetica" panose="020B0604020202020204" pitchFamily="34" charset="0"/>
              </a:rPr>
              <a:t>Diagnosi energetica - Casi studio</a:t>
            </a:r>
          </a:p>
        </p:txBody>
      </p:sp>
    </p:spTree>
    <p:extLst>
      <p:ext uri="{BB962C8B-B14F-4D97-AF65-F5344CB8AC3E}">
        <p14:creationId xmlns:p14="http://schemas.microsoft.com/office/powerpoint/2010/main" val="2204600413"/>
      </p:ext>
    </p:extLst>
  </p:cSld>
  <p:clrMapOvr>
    <a:masterClrMapping/>
  </p:clrMapOvr>
  <p:transition spd="med"/>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51</a:t>
            </a:fld>
            <a:endParaRPr lang="it-IT"/>
          </a:p>
        </p:txBody>
      </p:sp>
      <p:sp>
        <p:nvSpPr>
          <p:cNvPr id="14" name="CasellaDiTesto 13"/>
          <p:cNvSpPr txBox="1"/>
          <p:nvPr/>
        </p:nvSpPr>
        <p:spPr>
          <a:xfrm>
            <a:off x="7234517" y="3349634"/>
            <a:ext cx="4612342"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2000" b="0" dirty="0"/>
              <a:t>.</a:t>
            </a:r>
            <a:endParaRPr kumimoji="0" lang="it-IT" sz="20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5" name="CasellaDiTesto 4">
            <a:extLst>
              <a:ext uri="{FF2B5EF4-FFF2-40B4-BE49-F238E27FC236}">
                <a16:creationId xmlns:a16="http://schemas.microsoft.com/office/drawing/2014/main" id="{92D30222-5497-55AA-0648-0EB292F5B17D}"/>
              </a:ext>
            </a:extLst>
          </p:cNvPr>
          <p:cNvSpPr txBox="1"/>
          <p:nvPr/>
        </p:nvSpPr>
        <p:spPr>
          <a:xfrm>
            <a:off x="1274083" y="905232"/>
            <a:ext cx="4414149" cy="50475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spcAft>
                <a:spcPts val="600"/>
              </a:spcAft>
            </a:pPr>
            <a:r>
              <a:rPr lang="it-IT" sz="2400" b="0" dirty="0">
                <a:solidFill>
                  <a:srgbClr val="245AA6"/>
                </a:solidFill>
                <a:latin typeface="+mn-lt"/>
              </a:rPr>
              <a:t>I suddetti valori di producibilità sono stati ricalcolati su base percentuale al 66.7% per riprodurre i giorni mensili di apertura dell'azienda (5 giorni settimanali per 4 settimane mensili, il tutto rapportato al mese standard costituito da 30 giorni  -20/30 = 2/3). </a:t>
            </a:r>
          </a:p>
          <a:p>
            <a:pPr algn="l">
              <a:spcAft>
                <a:spcPts val="600"/>
              </a:spcAft>
            </a:pPr>
            <a:endParaRPr lang="it-IT" sz="2400" b="0" dirty="0">
              <a:solidFill>
                <a:srgbClr val="245AA6"/>
              </a:solidFill>
              <a:latin typeface="+mn-lt"/>
            </a:endParaRPr>
          </a:p>
          <a:p>
            <a:pPr algn="l">
              <a:spcAft>
                <a:spcPts val="600"/>
              </a:spcAft>
            </a:pPr>
            <a:r>
              <a:rPr lang="it-IT" sz="2400" b="0" dirty="0">
                <a:solidFill>
                  <a:srgbClr val="245AA6"/>
                </a:solidFill>
                <a:latin typeface="+mn-lt"/>
              </a:rPr>
              <a:t>Così facendo non si conteggia la producibilità dell’impianto ad azienda chiusa.</a:t>
            </a:r>
            <a:endParaRPr lang="it-IT" sz="2800" b="0" dirty="0">
              <a:solidFill>
                <a:srgbClr val="245AA6"/>
              </a:solidFill>
              <a:latin typeface="+mn-lt"/>
            </a:endParaRPr>
          </a:p>
        </p:txBody>
      </p:sp>
      <p:pic>
        <p:nvPicPr>
          <p:cNvPr id="6" name="Immagine 5">
            <a:extLst>
              <a:ext uri="{FF2B5EF4-FFF2-40B4-BE49-F238E27FC236}">
                <a16:creationId xmlns:a16="http://schemas.microsoft.com/office/drawing/2014/main" id="{03BE4CC7-487D-FC6E-F4D7-BDF8138921C9}"/>
              </a:ext>
            </a:extLst>
          </p:cNvPr>
          <p:cNvPicPr>
            <a:picLocks noChangeAspect="1"/>
          </p:cNvPicPr>
          <p:nvPr/>
        </p:nvPicPr>
        <p:blipFill>
          <a:blip r:embed="rId2"/>
          <a:stretch>
            <a:fillRect/>
          </a:stretch>
        </p:blipFill>
        <p:spPr>
          <a:xfrm>
            <a:off x="5944801" y="905232"/>
            <a:ext cx="5761153" cy="5047536"/>
          </a:xfrm>
          <a:prstGeom prst="rect">
            <a:avLst/>
          </a:prstGeom>
        </p:spPr>
      </p:pic>
      <p:sp>
        <p:nvSpPr>
          <p:cNvPr id="8" name="Segnaposto testo 1">
            <a:extLst>
              <a:ext uri="{FF2B5EF4-FFF2-40B4-BE49-F238E27FC236}">
                <a16:creationId xmlns:a16="http://schemas.microsoft.com/office/drawing/2014/main" id="{28AEC4AA-B50F-FF36-4761-C0A11F7AA7B7}"/>
              </a:ext>
            </a:extLst>
          </p:cNvPr>
          <p:cNvSpPr>
            <a:spLocks noGrp="1"/>
          </p:cNvSpPr>
          <p:nvPr>
            <p:ph type="body" sz="quarter" idx="21"/>
          </p:nvPr>
        </p:nvSpPr>
        <p:spPr>
          <a:xfrm>
            <a:off x="2179532" y="206421"/>
            <a:ext cx="8005551" cy="697015"/>
          </a:xfrm>
        </p:spPr>
        <p:txBody>
          <a:bodyPr/>
          <a:lstStyle/>
          <a:p>
            <a:pPr algn="ctr"/>
            <a:r>
              <a:rPr lang="it-IT" sz="2800" dirty="0">
                <a:solidFill>
                  <a:srgbClr val="8DC57F"/>
                </a:solidFill>
                <a:latin typeface="Helvetica" panose="020B0604020202020204" pitchFamily="34" charset="0"/>
                <a:cs typeface="Helvetica" panose="020B0604020202020204" pitchFamily="34" charset="0"/>
              </a:rPr>
              <a:t>Diagnosi energetica - Casi studio</a:t>
            </a:r>
          </a:p>
        </p:txBody>
      </p:sp>
    </p:spTree>
    <p:extLst>
      <p:ext uri="{BB962C8B-B14F-4D97-AF65-F5344CB8AC3E}">
        <p14:creationId xmlns:p14="http://schemas.microsoft.com/office/powerpoint/2010/main" val="287195328"/>
      </p:ext>
    </p:extLst>
  </p:cSld>
  <p:clrMapOvr>
    <a:masterClrMapping/>
  </p:clrMapOvr>
  <p:transition spd="med"/>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52</a:t>
            </a:fld>
            <a:endParaRPr lang="it-IT"/>
          </a:p>
        </p:txBody>
      </p:sp>
      <p:sp>
        <p:nvSpPr>
          <p:cNvPr id="14" name="CasellaDiTesto 13"/>
          <p:cNvSpPr txBox="1"/>
          <p:nvPr/>
        </p:nvSpPr>
        <p:spPr>
          <a:xfrm>
            <a:off x="7234517" y="3349634"/>
            <a:ext cx="4612342" cy="41036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r>
              <a:rPr lang="it-IT" sz="2000" b="0" dirty="0"/>
              <a:t>.</a:t>
            </a:r>
            <a:endParaRPr kumimoji="0" lang="it-IT" sz="2000" b="0" i="0" u="none" strike="noStrike" cap="none" spc="0" normalizeH="0" baseline="0" dirty="0">
              <a:ln>
                <a:noFill/>
              </a:ln>
              <a:solidFill>
                <a:srgbClr val="000000"/>
              </a:solidFill>
              <a:effectLst/>
              <a:uFillTx/>
              <a:latin typeface="Helvetica Neue"/>
              <a:ea typeface="Helvetica Neue"/>
              <a:cs typeface="Helvetica Neue"/>
              <a:sym typeface="Helvetica Neue"/>
            </a:endParaRPr>
          </a:p>
        </p:txBody>
      </p:sp>
      <p:sp>
        <p:nvSpPr>
          <p:cNvPr id="5" name="CasellaDiTesto 4">
            <a:extLst>
              <a:ext uri="{FF2B5EF4-FFF2-40B4-BE49-F238E27FC236}">
                <a16:creationId xmlns:a16="http://schemas.microsoft.com/office/drawing/2014/main" id="{92D30222-5497-55AA-0648-0EB292F5B17D}"/>
              </a:ext>
            </a:extLst>
          </p:cNvPr>
          <p:cNvSpPr txBox="1"/>
          <p:nvPr/>
        </p:nvSpPr>
        <p:spPr>
          <a:xfrm>
            <a:off x="926477" y="2544142"/>
            <a:ext cx="10576409" cy="1769715"/>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pPr algn="l">
              <a:spcAft>
                <a:spcPts val="600"/>
              </a:spcAft>
            </a:pPr>
            <a:endParaRPr lang="it-IT" sz="2400" b="0" dirty="0">
              <a:solidFill>
                <a:srgbClr val="245AA6"/>
              </a:solidFill>
              <a:latin typeface="+mn-lt"/>
            </a:endParaRPr>
          </a:p>
          <a:p>
            <a:pPr>
              <a:spcAft>
                <a:spcPts val="600"/>
              </a:spcAft>
            </a:pPr>
            <a:r>
              <a:rPr lang="it-IT" sz="4000" b="0" dirty="0">
                <a:solidFill>
                  <a:srgbClr val="245AA6"/>
                </a:solidFill>
                <a:latin typeface="+mn-lt"/>
              </a:rPr>
              <a:t>Tutta la procedura è </a:t>
            </a:r>
            <a:r>
              <a:rPr lang="it-IT" sz="4000" b="0" dirty="0">
                <a:solidFill>
                  <a:schemeClr val="accent5"/>
                </a:solidFill>
                <a:latin typeface="+mn-lt"/>
              </a:rPr>
              <a:t>ERRATA</a:t>
            </a:r>
            <a:r>
              <a:rPr lang="it-IT" sz="4000" b="0" dirty="0">
                <a:solidFill>
                  <a:srgbClr val="245AA6"/>
                </a:solidFill>
                <a:latin typeface="+mn-lt"/>
              </a:rPr>
              <a:t> e non dimostra che il </a:t>
            </a:r>
            <a:r>
              <a:rPr lang="it-IT" sz="4000" dirty="0">
                <a:solidFill>
                  <a:schemeClr val="accent5"/>
                </a:solidFill>
                <a:latin typeface="+mn-lt"/>
              </a:rPr>
              <a:t>requisito di ASAP è soddisfatto</a:t>
            </a:r>
            <a:r>
              <a:rPr lang="it-IT" sz="4000" b="0" dirty="0">
                <a:solidFill>
                  <a:srgbClr val="245AA6"/>
                </a:solidFill>
                <a:latin typeface="+mn-lt"/>
              </a:rPr>
              <a:t>.</a:t>
            </a:r>
            <a:endParaRPr lang="it-IT" sz="4400" b="0" dirty="0">
              <a:solidFill>
                <a:srgbClr val="245AA6"/>
              </a:solidFill>
              <a:latin typeface="+mn-lt"/>
            </a:endParaRPr>
          </a:p>
        </p:txBody>
      </p:sp>
      <p:sp>
        <p:nvSpPr>
          <p:cNvPr id="7" name="Segnaposto testo 1">
            <a:extLst>
              <a:ext uri="{FF2B5EF4-FFF2-40B4-BE49-F238E27FC236}">
                <a16:creationId xmlns:a16="http://schemas.microsoft.com/office/drawing/2014/main" id="{D9674DBF-ABA6-1396-ADD2-986B5BA811A5}"/>
              </a:ext>
            </a:extLst>
          </p:cNvPr>
          <p:cNvSpPr>
            <a:spLocks noGrp="1"/>
          </p:cNvSpPr>
          <p:nvPr>
            <p:ph type="body" sz="quarter" idx="21"/>
          </p:nvPr>
        </p:nvSpPr>
        <p:spPr>
          <a:xfrm>
            <a:off x="2179532" y="206421"/>
            <a:ext cx="8005551" cy="697015"/>
          </a:xfrm>
        </p:spPr>
        <p:txBody>
          <a:bodyPr/>
          <a:lstStyle/>
          <a:p>
            <a:pPr algn="ctr"/>
            <a:r>
              <a:rPr lang="it-IT" sz="2800" dirty="0">
                <a:solidFill>
                  <a:srgbClr val="8DC57F"/>
                </a:solidFill>
                <a:latin typeface="Helvetica" panose="020B0604020202020204" pitchFamily="34" charset="0"/>
                <a:cs typeface="Helvetica" panose="020B0604020202020204" pitchFamily="34" charset="0"/>
              </a:rPr>
              <a:t>Diagnosi energetica - Casi studio</a:t>
            </a:r>
          </a:p>
        </p:txBody>
      </p:sp>
    </p:spTree>
    <p:extLst>
      <p:ext uri="{BB962C8B-B14F-4D97-AF65-F5344CB8AC3E}">
        <p14:creationId xmlns:p14="http://schemas.microsoft.com/office/powerpoint/2010/main" val="3726870669"/>
      </p:ext>
    </p:extLst>
  </p:cSld>
  <p:clrMapOvr>
    <a:masterClrMapping/>
  </p:clrMapOvr>
  <p:transition spd="med"/>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C2E3A169-5BB2-4D38-AE29-717983FA2571}"/>
              </a:ext>
            </a:extLst>
          </p:cNvPr>
          <p:cNvSpPr>
            <a:spLocks noGrp="1"/>
          </p:cNvSpPr>
          <p:nvPr>
            <p:ph type="body" sz="quarter" idx="21"/>
          </p:nvPr>
        </p:nvSpPr>
        <p:spPr>
          <a:xfrm>
            <a:off x="609600" y="2774659"/>
            <a:ext cx="10972799" cy="2125705"/>
          </a:xfrm>
        </p:spPr>
        <p:txBody>
          <a:bodyPr/>
          <a:lstStyle/>
          <a:p>
            <a:pPr>
              <a:spcBef>
                <a:spcPts val="600"/>
              </a:spcBef>
            </a:pPr>
            <a:r>
              <a:rPr lang="it-IT" sz="3200" dirty="0">
                <a:solidFill>
                  <a:srgbClr val="8DC57F"/>
                </a:solidFill>
                <a:latin typeface="Helvetica" panose="020B0604020202020204" pitchFamily="34" charset="0"/>
                <a:cs typeface="Helvetica" panose="020B0604020202020204" pitchFamily="34" charset="0"/>
              </a:rPr>
              <a:t>Genova, 26/09/2023</a:t>
            </a:r>
          </a:p>
          <a:p>
            <a:endParaRPr lang="it-IT" sz="3200" dirty="0">
              <a:solidFill>
                <a:srgbClr val="8DC57F"/>
              </a:solidFill>
              <a:latin typeface="Helvetica" panose="020B0604020202020204" pitchFamily="34" charset="0"/>
              <a:cs typeface="Helvetica" panose="020B0604020202020204" pitchFamily="34" charset="0"/>
            </a:endParaRPr>
          </a:p>
          <a:p>
            <a:r>
              <a:rPr lang="it-IT" sz="3200" dirty="0">
                <a:solidFill>
                  <a:srgbClr val="8DC57F"/>
                </a:solidFill>
                <a:latin typeface="Helvetica" panose="020B0604020202020204" pitchFamily="34" charset="0"/>
                <a:cs typeface="Helvetica" panose="020B0604020202020204" pitchFamily="34" charset="0"/>
              </a:rPr>
              <a:t>CCIAA- Salone del bergamasco</a:t>
            </a:r>
          </a:p>
          <a:p>
            <a:endParaRPr lang="it-IT" sz="3200" dirty="0">
              <a:solidFill>
                <a:srgbClr val="8DC57F"/>
              </a:solidFill>
              <a:latin typeface="Helvetica" panose="020B0604020202020204" pitchFamily="34" charset="0"/>
              <a:cs typeface="Helvetica" panose="020B0604020202020204" pitchFamily="34" charset="0"/>
            </a:endParaRPr>
          </a:p>
          <a:p>
            <a:r>
              <a:rPr lang="it-IT" sz="3200" dirty="0">
                <a:solidFill>
                  <a:srgbClr val="3C3C3C"/>
                </a:solidFill>
                <a:latin typeface="Helvetica" panose="020B0604020202020204" pitchFamily="34" charset="0"/>
                <a:cs typeface="Helvetica" panose="020B0604020202020204" pitchFamily="34" charset="0"/>
              </a:rPr>
              <a:t>Grazie per l’attenzione</a:t>
            </a:r>
          </a:p>
          <a:p>
            <a:endParaRPr lang="it-IT" sz="3200" dirty="0">
              <a:solidFill>
                <a:srgbClr val="3C3C3C"/>
              </a:solidFill>
              <a:latin typeface="Helvetica" panose="020B0604020202020204" pitchFamily="34" charset="0"/>
              <a:cs typeface="Helvetica" panose="020B0604020202020204" pitchFamily="34" charset="0"/>
            </a:endParaRPr>
          </a:p>
          <a:p>
            <a:endParaRPr lang="it-IT" sz="4000" dirty="0"/>
          </a:p>
        </p:txBody>
      </p:sp>
      <p:sp>
        <p:nvSpPr>
          <p:cNvPr id="4" name="Segnaposto numero diapositiva 3">
            <a:extLst>
              <a:ext uri="{FF2B5EF4-FFF2-40B4-BE49-F238E27FC236}">
                <a16:creationId xmlns:a16="http://schemas.microsoft.com/office/drawing/2014/main" id="{B1D502ED-0EFC-4A5C-AFBD-AB8D77D304A9}"/>
              </a:ext>
            </a:extLst>
          </p:cNvPr>
          <p:cNvSpPr>
            <a:spLocks noGrp="1"/>
          </p:cNvSpPr>
          <p:nvPr>
            <p:ph type="sldNum" sz="quarter" idx="2"/>
          </p:nvPr>
        </p:nvSpPr>
        <p:spPr/>
        <p:txBody>
          <a:bodyPr/>
          <a:lstStyle/>
          <a:p>
            <a:fld id="{86CB4B4D-7CA3-9044-876B-883B54F8677D}" type="slidenum">
              <a:rPr lang="it-IT" smtClean="0"/>
              <a:pPr/>
              <a:t>53</a:t>
            </a:fld>
            <a:endParaRPr lang="it-IT"/>
          </a:p>
        </p:txBody>
      </p:sp>
      <p:sp>
        <p:nvSpPr>
          <p:cNvPr id="5" name="CasellaDiTesto 4">
            <a:extLst>
              <a:ext uri="{FF2B5EF4-FFF2-40B4-BE49-F238E27FC236}">
                <a16:creationId xmlns:a16="http://schemas.microsoft.com/office/drawing/2014/main" id="{0DF3D7A4-20CD-E4D8-E06F-80E45B4E966D}"/>
              </a:ext>
            </a:extLst>
          </p:cNvPr>
          <p:cNvSpPr txBox="1"/>
          <p:nvPr/>
        </p:nvSpPr>
        <p:spPr>
          <a:xfrm>
            <a:off x="502834" y="1363823"/>
            <a:ext cx="10687574" cy="64633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wrap="square">
            <a:spAutoFit/>
          </a:bodyPr>
          <a:lstStyle/>
          <a:p>
            <a:r>
              <a:rPr lang="it-IT" sz="3600" cap="all" dirty="0">
                <a:solidFill>
                  <a:srgbClr val="8DC57F"/>
                </a:solidFill>
                <a:latin typeface="Helvetica" panose="020B0604020202020204" pitchFamily="34" charset="0"/>
                <a:sym typeface="TT Norms Pro ExtraBold"/>
              </a:rPr>
              <a:t>Diagnosi energetica - Casi studio</a:t>
            </a:r>
          </a:p>
        </p:txBody>
      </p:sp>
      <p:sp>
        <p:nvSpPr>
          <p:cNvPr id="6" name="CasellaDiTesto 5">
            <a:extLst>
              <a:ext uri="{FF2B5EF4-FFF2-40B4-BE49-F238E27FC236}">
                <a16:creationId xmlns:a16="http://schemas.microsoft.com/office/drawing/2014/main" id="{A158DAB5-1A00-77CB-3EA1-CCE3149ECA5A}"/>
              </a:ext>
            </a:extLst>
          </p:cNvPr>
          <p:cNvSpPr txBox="1"/>
          <p:nvPr/>
        </p:nvSpPr>
        <p:spPr>
          <a:xfrm>
            <a:off x="6096000" y="4663180"/>
            <a:ext cx="5630559" cy="830997"/>
          </a:xfrm>
          <a:prstGeom prst="rect">
            <a:avLst/>
          </a:prstGeom>
          <a:noFill/>
        </p:spPr>
        <p:txBody>
          <a:bodyPr wrap="square" rtlCol="0">
            <a:spAutoFit/>
          </a:bodyPr>
          <a:lstStyle/>
          <a:p>
            <a:pPr algn="r"/>
            <a:r>
              <a:rPr lang="it-IT" sz="2400" spc="600" dirty="0">
                <a:solidFill>
                  <a:srgbClr val="8DC57F"/>
                </a:solidFill>
                <a:latin typeface="Helvetica" panose="020B0604020202020204" pitchFamily="34" charset="0"/>
                <a:cs typeface="Helvetica" panose="020B0604020202020204" pitchFamily="34" charset="0"/>
              </a:rPr>
              <a:t>WALTER GELOSO</a:t>
            </a:r>
          </a:p>
          <a:p>
            <a:pPr algn="r"/>
            <a:r>
              <a:rPr lang="it-IT" sz="2400" b="1" spc="600" dirty="0">
                <a:solidFill>
                  <a:srgbClr val="8DC57F"/>
                </a:solidFill>
                <a:latin typeface="Helvetica" panose="020B0604020202020204" pitchFamily="34" charset="0"/>
                <a:cs typeface="Helvetica" panose="020B0604020202020204" pitchFamily="34" charset="0"/>
              </a:rPr>
              <a:t>RICCARDO CAVO</a:t>
            </a:r>
          </a:p>
        </p:txBody>
      </p:sp>
    </p:spTree>
    <p:extLst>
      <p:ext uri="{BB962C8B-B14F-4D97-AF65-F5344CB8AC3E}">
        <p14:creationId xmlns:p14="http://schemas.microsoft.com/office/powerpoint/2010/main" val="3054554779"/>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1CE3BFFD-58BA-471E-8906-99530CF03474}"/>
              </a:ext>
            </a:extLst>
          </p:cNvPr>
          <p:cNvSpPr>
            <a:spLocks noGrp="1"/>
          </p:cNvSpPr>
          <p:nvPr>
            <p:ph type="body" sz="quarter" idx="21"/>
          </p:nvPr>
        </p:nvSpPr>
        <p:spPr>
          <a:xfrm>
            <a:off x="2210399" y="419986"/>
            <a:ext cx="8060036" cy="492443"/>
          </a:xfrm>
          <a:noFill/>
          <a:ln w="12700">
            <a:miter lim="400000"/>
          </a:ln>
        </p:spPr>
        <p:txBody>
          <a:bodyPr wrap="square" lIns="0" tIns="0" rIns="0" bIns="0" rtlCol="0" anchor="ctr">
            <a:spAutoFit/>
          </a:bodyPr>
          <a:lstStyle/>
          <a:p>
            <a:pPr algn="ctr" defTabSz="825500" hangingPunct="0">
              <a:lnSpc>
                <a:spcPct val="100000"/>
              </a:lnSpc>
              <a:buClrTx/>
              <a:buFontTx/>
            </a:pPr>
            <a:r>
              <a:rPr lang="it-IT" sz="3200" dirty="0">
                <a:solidFill>
                  <a:srgbClr val="8DC57F"/>
                </a:solidFill>
                <a:latin typeface="Helvetica" panose="020B0604020202020204" pitchFamily="34" charset="0"/>
                <a:cs typeface="Helvetica" panose="020B0604020202020204" pitchFamily="34" charset="0"/>
              </a:rPr>
              <a:t>Le fasi di avvio e raccolta dati -1</a:t>
            </a:r>
          </a:p>
        </p:txBody>
      </p:sp>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6</a:t>
            </a:fld>
            <a:endParaRPr lang="it-IT"/>
          </a:p>
        </p:txBody>
      </p:sp>
      <p:pic>
        <p:nvPicPr>
          <p:cNvPr id="14339" name="Picture 3"/>
          <p:cNvPicPr>
            <a:picLocks noChangeAspect="1" noChangeArrowheads="1"/>
          </p:cNvPicPr>
          <p:nvPr/>
        </p:nvPicPr>
        <p:blipFill>
          <a:blip r:embed="rId2" cstate="print"/>
          <a:srcRect/>
          <a:stretch>
            <a:fillRect/>
          </a:stretch>
        </p:blipFill>
        <p:spPr bwMode="auto">
          <a:xfrm>
            <a:off x="485245" y="1354184"/>
            <a:ext cx="11053159" cy="4189504"/>
          </a:xfrm>
          <a:prstGeom prst="rect">
            <a:avLst/>
          </a:prstGeom>
          <a:noFill/>
          <a:ln w="9525">
            <a:noFill/>
            <a:miter lim="800000"/>
            <a:headEnd/>
            <a:tailEnd/>
          </a:ln>
          <a:effectLst/>
        </p:spPr>
      </p:pic>
      <p:sp>
        <p:nvSpPr>
          <p:cNvPr id="13" name="Parentesi graffa aperta 12"/>
          <p:cNvSpPr/>
          <p:nvPr/>
        </p:nvSpPr>
        <p:spPr>
          <a:xfrm>
            <a:off x="6361611" y="1593669"/>
            <a:ext cx="364454" cy="1436914"/>
          </a:xfrm>
          <a:prstGeom prst="leftBrace">
            <a:avLst>
              <a:gd name="adj1" fmla="val 66307"/>
              <a:gd name="adj2" fmla="val 49091"/>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it-IT" sz="1800" b="0" i="0" u="none" strike="noStrike" cap="none" spc="0" normalizeH="0" baseline="0">
              <a:ln>
                <a:noFill/>
              </a:ln>
              <a:solidFill>
                <a:srgbClr val="000000"/>
              </a:solidFill>
              <a:effectLst/>
              <a:uFillTx/>
            </a:endParaRPr>
          </a:p>
        </p:txBody>
      </p:sp>
      <p:sp>
        <p:nvSpPr>
          <p:cNvPr id="14" name="Parentesi graffa aperta 13"/>
          <p:cNvSpPr/>
          <p:nvPr/>
        </p:nvSpPr>
        <p:spPr>
          <a:xfrm>
            <a:off x="6357257" y="3200399"/>
            <a:ext cx="364454" cy="2155371"/>
          </a:xfrm>
          <a:prstGeom prst="leftBrace">
            <a:avLst>
              <a:gd name="adj1" fmla="val 66307"/>
              <a:gd name="adj2" fmla="val 49091"/>
            </a:avLst>
          </a:prstGeom>
          <a:noFill/>
          <a:ln w="25400" cap="flat">
            <a:solidFill>
              <a:srgbClr val="000000"/>
            </a:solidFill>
            <a:prstDash val="solid"/>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91439" tIns="45719" rIns="91439" bIns="45719" numCol="1" spcCol="38100" rtlCol="0" anchor="t">
            <a:noAutofit/>
          </a:bodyPr>
          <a:lstStyle/>
          <a:p>
            <a:pPr marL="0" marR="0" indent="0" algn="l" defTabSz="914400" rtl="0" fontAlgn="auto" latinLnBrk="1" hangingPunct="0">
              <a:lnSpc>
                <a:spcPct val="100000"/>
              </a:lnSpc>
              <a:spcBef>
                <a:spcPts val="0"/>
              </a:spcBef>
              <a:spcAft>
                <a:spcPts val="0"/>
              </a:spcAft>
              <a:buClrTx/>
              <a:buSzTx/>
              <a:buFontTx/>
              <a:buNone/>
              <a:tabLst/>
            </a:pPr>
            <a:endParaRPr kumimoji="0" lang="it-IT" sz="1800" b="0" i="0" u="none" strike="noStrike" cap="none" spc="0" normalizeH="0" baseline="0">
              <a:ln>
                <a:noFill/>
              </a:ln>
              <a:solidFill>
                <a:srgbClr val="000000"/>
              </a:solidFill>
              <a:effectLst/>
              <a:uFillTx/>
            </a:endParaRPr>
          </a:p>
        </p:txBody>
      </p:sp>
    </p:spTree>
    <p:extLst>
      <p:ext uri="{BB962C8B-B14F-4D97-AF65-F5344CB8AC3E}">
        <p14:creationId xmlns:p14="http://schemas.microsoft.com/office/powerpoint/2010/main" val="3563375049"/>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1CE3BFFD-58BA-471E-8906-99530CF03474}"/>
              </a:ext>
            </a:extLst>
          </p:cNvPr>
          <p:cNvSpPr>
            <a:spLocks noGrp="1"/>
          </p:cNvSpPr>
          <p:nvPr>
            <p:ph type="body" sz="quarter" idx="21"/>
          </p:nvPr>
        </p:nvSpPr>
        <p:spPr>
          <a:xfrm>
            <a:off x="2210399" y="419986"/>
            <a:ext cx="8060036" cy="492443"/>
          </a:xfrm>
          <a:noFill/>
          <a:ln w="12700">
            <a:miter lim="400000"/>
          </a:ln>
        </p:spPr>
        <p:txBody>
          <a:bodyPr wrap="square" lIns="0" tIns="0" rIns="0" bIns="0" rtlCol="0" anchor="ctr">
            <a:spAutoFit/>
          </a:bodyPr>
          <a:lstStyle/>
          <a:p>
            <a:pPr algn="ctr" defTabSz="825500" hangingPunct="0">
              <a:lnSpc>
                <a:spcPct val="100000"/>
              </a:lnSpc>
              <a:buClrTx/>
              <a:buFontTx/>
            </a:pPr>
            <a:r>
              <a:rPr lang="it-IT" sz="3200" dirty="0">
                <a:solidFill>
                  <a:srgbClr val="8DC57F"/>
                </a:solidFill>
                <a:latin typeface="Helvetica" panose="020B0604020202020204" pitchFamily="34" charset="0"/>
                <a:cs typeface="Helvetica" panose="020B0604020202020204" pitchFamily="34" charset="0"/>
              </a:rPr>
              <a:t>Le fasi di avvio e raccolta dati -2</a:t>
            </a:r>
          </a:p>
        </p:txBody>
      </p:sp>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7</a:t>
            </a:fld>
            <a:endParaRPr lang="it-IT"/>
          </a:p>
        </p:txBody>
      </p:sp>
      <p:sp>
        <p:nvSpPr>
          <p:cNvPr id="3" name="Segnaposto testo 4">
            <a:extLst>
              <a:ext uri="{FF2B5EF4-FFF2-40B4-BE49-F238E27FC236}">
                <a16:creationId xmlns:a16="http://schemas.microsoft.com/office/drawing/2014/main" id="{C662960B-7BFE-428A-C740-F7A53866CB59}"/>
              </a:ext>
            </a:extLst>
          </p:cNvPr>
          <p:cNvSpPr>
            <a:spLocks noGrp="1"/>
          </p:cNvSpPr>
          <p:nvPr>
            <p:ph type="body" sz="quarter" idx="23"/>
          </p:nvPr>
        </p:nvSpPr>
        <p:spPr>
          <a:xfrm>
            <a:off x="590477" y="1464175"/>
            <a:ext cx="11011045" cy="718145"/>
          </a:xfrm>
          <a:noFill/>
        </p:spPr>
        <p:txBody>
          <a:bodyPr wrap="square" rtlCol="0">
            <a:spAutoFit/>
          </a:bodyPr>
          <a:lstStyle/>
          <a:p>
            <a:pPr marL="0" indent="0" algn="just" defTabSz="825500" hangingPunct="0">
              <a:spcBef>
                <a:spcPts val="0"/>
              </a:spcBef>
              <a:buClrTx/>
              <a:buSzTx/>
              <a:buNone/>
            </a:pPr>
            <a:r>
              <a:rPr lang="it-IT" sz="2000" kern="1200" dirty="0">
                <a:solidFill>
                  <a:srgbClr val="154194"/>
                </a:solidFill>
                <a:latin typeface="Helvetica" panose="020B0604020202020204" pitchFamily="34" charset="0"/>
                <a:ea typeface="+mn-ea"/>
                <a:cs typeface="Helvetica" panose="020B0604020202020204" pitchFamily="34" charset="0"/>
              </a:rPr>
              <a:t>Le informazioni da raccogliere, fondamentali per </a:t>
            </a:r>
            <a:r>
              <a:rPr lang="it-IT" sz="2000" b="1" kern="1200" dirty="0">
                <a:solidFill>
                  <a:srgbClr val="8DC57F"/>
                </a:solidFill>
                <a:latin typeface="Helvetica" panose="020B0604020202020204" pitchFamily="34" charset="0"/>
                <a:ea typeface="+mn-ea"/>
                <a:cs typeface="Helvetica" panose="020B0604020202020204" pitchFamily="34" charset="0"/>
              </a:rPr>
              <a:t>delineare il modo in cui viene usata energia </a:t>
            </a:r>
            <a:r>
              <a:rPr lang="it-IT" sz="2000" kern="1200" dirty="0">
                <a:solidFill>
                  <a:srgbClr val="154194"/>
                </a:solidFill>
                <a:latin typeface="Helvetica" panose="020B0604020202020204" pitchFamily="34" charset="0"/>
                <a:ea typeface="+mn-ea"/>
                <a:cs typeface="Helvetica" panose="020B0604020202020204" pitchFamily="34" charset="0"/>
              </a:rPr>
              <a:t>nel sito, sono:</a:t>
            </a:r>
          </a:p>
        </p:txBody>
      </p:sp>
      <p:sp>
        <p:nvSpPr>
          <p:cNvPr id="5" name="CasellaDiTesto 4">
            <a:extLst>
              <a:ext uri="{FF2B5EF4-FFF2-40B4-BE49-F238E27FC236}">
                <a16:creationId xmlns:a16="http://schemas.microsoft.com/office/drawing/2014/main" id="{B4EEB82D-AC5D-573F-E44B-B62571BF15EB}"/>
              </a:ext>
            </a:extLst>
          </p:cNvPr>
          <p:cNvSpPr txBox="1"/>
          <p:nvPr/>
        </p:nvSpPr>
        <p:spPr>
          <a:xfrm>
            <a:off x="452846" y="2376702"/>
            <a:ext cx="3089392" cy="1210588"/>
          </a:xfrm>
          <a:prstGeom prst="rect">
            <a:avLst/>
          </a:prstGeom>
          <a:no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2400" b="0" kern="1200" dirty="0">
                <a:solidFill>
                  <a:schemeClr val="accent5"/>
                </a:solidFill>
                <a:latin typeface="Helvetica" panose="020B0604020202020204" pitchFamily="34" charset="0"/>
                <a:ea typeface="+mn-ea"/>
                <a:cs typeface="Helvetica" panose="020B0604020202020204" pitchFamily="34" charset="0"/>
              </a:rPr>
              <a:t>Bollette di fornitura e/o dati contatori e/o misurazioni</a:t>
            </a:r>
          </a:p>
        </p:txBody>
      </p:sp>
      <p:sp>
        <p:nvSpPr>
          <p:cNvPr id="6" name="CasellaDiTesto 5">
            <a:extLst>
              <a:ext uri="{FF2B5EF4-FFF2-40B4-BE49-F238E27FC236}">
                <a16:creationId xmlns:a16="http://schemas.microsoft.com/office/drawing/2014/main" id="{0429F0FC-68D3-A182-0148-4420B5367FF3}"/>
              </a:ext>
            </a:extLst>
          </p:cNvPr>
          <p:cNvSpPr txBox="1"/>
          <p:nvPr/>
        </p:nvSpPr>
        <p:spPr>
          <a:xfrm>
            <a:off x="4399847" y="1887071"/>
            <a:ext cx="3136849" cy="1210588"/>
          </a:xfrm>
          <a:prstGeom prst="rect">
            <a:avLst/>
          </a:prstGeom>
          <a:no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2400" b="0" kern="1200" dirty="0">
                <a:solidFill>
                  <a:schemeClr val="accent5"/>
                </a:solidFill>
                <a:latin typeface="Helvetica" panose="020B0604020202020204" pitchFamily="34" charset="0"/>
                <a:ea typeface="+mn-ea"/>
                <a:cs typeface="Helvetica" panose="020B0604020202020204" pitchFamily="34" charset="0"/>
              </a:rPr>
              <a:t>Inventario energetico di impianti e/o strutture</a:t>
            </a:r>
          </a:p>
        </p:txBody>
      </p:sp>
      <p:sp>
        <p:nvSpPr>
          <p:cNvPr id="7" name="CasellaDiTesto 6">
            <a:extLst>
              <a:ext uri="{FF2B5EF4-FFF2-40B4-BE49-F238E27FC236}">
                <a16:creationId xmlns:a16="http://schemas.microsoft.com/office/drawing/2014/main" id="{5A296E3B-1D64-C5E1-20E4-7BFF6A3A7D9E}"/>
              </a:ext>
            </a:extLst>
          </p:cNvPr>
          <p:cNvSpPr txBox="1"/>
          <p:nvPr/>
        </p:nvSpPr>
        <p:spPr>
          <a:xfrm>
            <a:off x="8567277" y="2037771"/>
            <a:ext cx="2546824" cy="841256"/>
          </a:xfrm>
          <a:prstGeom prst="rect">
            <a:avLst/>
          </a:prstGeom>
          <a:no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2400" b="0" kern="1200" dirty="0">
                <a:solidFill>
                  <a:schemeClr val="accent5"/>
                </a:solidFill>
                <a:latin typeface="Helvetica" panose="020B0604020202020204" pitchFamily="34" charset="0"/>
                <a:ea typeface="+mn-ea"/>
                <a:cs typeface="Helvetica" panose="020B0604020202020204" pitchFamily="34" charset="0"/>
              </a:rPr>
              <a:t>Set-point e Profili di utilizzo</a:t>
            </a:r>
          </a:p>
        </p:txBody>
      </p:sp>
      <p:cxnSp>
        <p:nvCxnSpPr>
          <p:cNvPr id="9" name="Connettore 2 8">
            <a:extLst>
              <a:ext uri="{FF2B5EF4-FFF2-40B4-BE49-F238E27FC236}">
                <a16:creationId xmlns:a16="http://schemas.microsoft.com/office/drawing/2014/main" id="{0EB1AE51-F9C3-6771-15A2-557EE855D868}"/>
              </a:ext>
            </a:extLst>
          </p:cNvPr>
          <p:cNvCxnSpPr>
            <a:cxnSpLocks/>
            <a:stCxn id="5" idx="2"/>
            <a:endCxn id="11" idx="0"/>
          </p:cNvCxnSpPr>
          <p:nvPr/>
        </p:nvCxnSpPr>
        <p:spPr>
          <a:xfrm>
            <a:off x="1997542" y="3587290"/>
            <a:ext cx="14075" cy="789976"/>
          </a:xfrm>
          <a:prstGeom prst="straightConnector1">
            <a:avLst/>
          </a:prstGeom>
          <a:noFill/>
          <a:ln w="28575" cap="flat">
            <a:solidFill>
              <a:schemeClr val="accent5"/>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11" name="CasellaDiTesto 10">
            <a:extLst>
              <a:ext uri="{FF2B5EF4-FFF2-40B4-BE49-F238E27FC236}">
                <a16:creationId xmlns:a16="http://schemas.microsoft.com/office/drawing/2014/main" id="{A71025E0-24A9-1E7F-4163-07AAB544317A}"/>
              </a:ext>
            </a:extLst>
          </p:cNvPr>
          <p:cNvSpPr txBox="1"/>
          <p:nvPr/>
        </p:nvSpPr>
        <p:spPr>
          <a:xfrm>
            <a:off x="951443" y="4377266"/>
            <a:ext cx="2120348" cy="1210588"/>
          </a:xfrm>
          <a:prstGeom prst="rect">
            <a:avLst/>
          </a:prstGeom>
          <a:noFill/>
          <a:ln w="28575" cap="flat">
            <a:solidFill>
              <a:srgbClr val="245AA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2400" b="0" kern="1200" dirty="0">
                <a:solidFill>
                  <a:schemeClr val="accent1"/>
                </a:solidFill>
                <a:latin typeface="Helvetica" panose="020B0604020202020204" pitchFamily="34" charset="0"/>
                <a:ea typeface="+mn-ea"/>
                <a:cs typeface="Helvetica" panose="020B0604020202020204" pitchFamily="34" charset="0"/>
              </a:rPr>
              <a:t>Profili di consumo reale (effettivo)</a:t>
            </a:r>
          </a:p>
        </p:txBody>
      </p:sp>
      <p:sp>
        <p:nvSpPr>
          <p:cNvPr id="17" name="CasellaDiTesto 16">
            <a:extLst>
              <a:ext uri="{FF2B5EF4-FFF2-40B4-BE49-F238E27FC236}">
                <a16:creationId xmlns:a16="http://schemas.microsoft.com/office/drawing/2014/main" id="{A2B0BA70-AD89-C31F-D4D9-449AF46315AD}"/>
              </a:ext>
            </a:extLst>
          </p:cNvPr>
          <p:cNvSpPr txBox="1"/>
          <p:nvPr/>
        </p:nvSpPr>
        <p:spPr>
          <a:xfrm>
            <a:off x="6737230" y="4746598"/>
            <a:ext cx="3260210" cy="841256"/>
          </a:xfrm>
          <a:prstGeom prst="rect">
            <a:avLst/>
          </a:prstGeom>
          <a:noFill/>
          <a:ln w="28575" cap="flat">
            <a:solidFill>
              <a:srgbClr val="245AA6"/>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2400" b="0" kern="1200" dirty="0">
                <a:solidFill>
                  <a:schemeClr val="accent1"/>
                </a:solidFill>
                <a:latin typeface="Helvetica" panose="020B0604020202020204" pitchFamily="34" charset="0"/>
                <a:ea typeface="+mn-ea"/>
                <a:cs typeface="Helvetica" panose="020B0604020202020204" pitchFamily="34" charset="0"/>
              </a:rPr>
              <a:t>Profili di consumo operativo (modello)</a:t>
            </a:r>
          </a:p>
        </p:txBody>
      </p:sp>
      <p:cxnSp>
        <p:nvCxnSpPr>
          <p:cNvPr id="22" name="Connettore 2 21">
            <a:extLst>
              <a:ext uri="{FF2B5EF4-FFF2-40B4-BE49-F238E27FC236}">
                <a16:creationId xmlns:a16="http://schemas.microsoft.com/office/drawing/2014/main" id="{63C61BBD-BCF9-2C38-0B1F-869651A61F95}"/>
              </a:ext>
            </a:extLst>
          </p:cNvPr>
          <p:cNvCxnSpPr>
            <a:cxnSpLocks/>
            <a:stCxn id="16" idx="2"/>
            <a:endCxn id="17" idx="0"/>
          </p:cNvCxnSpPr>
          <p:nvPr/>
        </p:nvCxnSpPr>
        <p:spPr>
          <a:xfrm>
            <a:off x="8367335" y="4470519"/>
            <a:ext cx="0" cy="276079"/>
          </a:xfrm>
          <a:prstGeom prst="straightConnector1">
            <a:avLst/>
          </a:prstGeom>
          <a:noFill/>
          <a:ln w="28575" cap="flat">
            <a:solidFill>
              <a:schemeClr val="accent5"/>
            </a:solidFill>
            <a:prstDash val="solid"/>
            <a:miter lim="400000"/>
            <a:tailEnd type="triangle"/>
          </a:ln>
          <a:effectLst/>
          <a:sp3d/>
        </p:spPr>
        <p:style>
          <a:lnRef idx="0">
            <a:scrgbClr r="0" g="0" b="0"/>
          </a:lnRef>
          <a:fillRef idx="0">
            <a:scrgbClr r="0" g="0" b="0"/>
          </a:fillRef>
          <a:effectRef idx="0">
            <a:scrgbClr r="0" g="0" b="0"/>
          </a:effectRef>
          <a:fontRef idx="none"/>
        </p:style>
      </p:cxnSp>
      <p:sp>
        <p:nvSpPr>
          <p:cNvPr id="26" name="Freccia bidirezionale orizzontale 25">
            <a:extLst>
              <a:ext uri="{FF2B5EF4-FFF2-40B4-BE49-F238E27FC236}">
                <a16:creationId xmlns:a16="http://schemas.microsoft.com/office/drawing/2014/main" id="{DEE7863F-ADC5-7F9F-8585-D1453EC84805}"/>
              </a:ext>
            </a:extLst>
          </p:cNvPr>
          <p:cNvSpPr/>
          <p:nvPr/>
        </p:nvSpPr>
        <p:spPr>
          <a:xfrm>
            <a:off x="3812185" y="4648800"/>
            <a:ext cx="2168685" cy="615026"/>
          </a:xfrm>
          <a:prstGeom prst="left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p:sp>
        <p:nvSpPr>
          <p:cNvPr id="27" name="CasellaDiTesto 26">
            <a:extLst>
              <a:ext uri="{FF2B5EF4-FFF2-40B4-BE49-F238E27FC236}">
                <a16:creationId xmlns:a16="http://schemas.microsoft.com/office/drawing/2014/main" id="{338C65DA-AD98-D188-A313-34195BF6043B}"/>
              </a:ext>
            </a:extLst>
          </p:cNvPr>
          <p:cNvSpPr txBox="1"/>
          <p:nvPr/>
        </p:nvSpPr>
        <p:spPr>
          <a:xfrm>
            <a:off x="4147930" y="4277072"/>
            <a:ext cx="1513161" cy="471924"/>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2400" b="0" kern="1200" dirty="0">
                <a:solidFill>
                  <a:schemeClr val="accent1"/>
                </a:solidFill>
                <a:latin typeface="Helvetica" panose="020B0604020202020204" pitchFamily="34" charset="0"/>
                <a:ea typeface="+mn-ea"/>
                <a:cs typeface="Helvetica" panose="020B0604020202020204" pitchFamily="34" charset="0"/>
              </a:rPr>
              <a:t>Confronto</a:t>
            </a:r>
          </a:p>
        </p:txBody>
      </p:sp>
      <p:sp>
        <p:nvSpPr>
          <p:cNvPr id="16" name="CasellaDiTesto 15">
            <a:extLst>
              <a:ext uri="{FF2B5EF4-FFF2-40B4-BE49-F238E27FC236}">
                <a16:creationId xmlns:a16="http://schemas.microsoft.com/office/drawing/2014/main" id="{DD16A457-32A8-6123-DAE8-43738BE0A3C4}"/>
              </a:ext>
            </a:extLst>
          </p:cNvPr>
          <p:cNvSpPr txBox="1"/>
          <p:nvPr/>
        </p:nvSpPr>
        <p:spPr>
          <a:xfrm>
            <a:off x="7093923" y="3629263"/>
            <a:ext cx="2546824" cy="841256"/>
          </a:xfrm>
          <a:prstGeom prst="rect">
            <a:avLst/>
          </a:prstGeom>
          <a:noFill/>
          <a:ln w="28575" cap="flat">
            <a:solidFill>
              <a:schemeClr val="accent5"/>
            </a:solid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r>
              <a:rPr lang="it-IT" sz="2400" b="0" kern="1200" dirty="0">
                <a:solidFill>
                  <a:schemeClr val="accent5"/>
                </a:solidFill>
                <a:latin typeface="Helvetica" panose="020B0604020202020204" pitchFamily="34" charset="0"/>
                <a:ea typeface="+mn-ea"/>
                <a:cs typeface="Helvetica" panose="020B0604020202020204" pitchFamily="34" charset="0"/>
              </a:rPr>
              <a:t>Bilancio energetico</a:t>
            </a:r>
          </a:p>
        </p:txBody>
      </p:sp>
      <p:cxnSp>
        <p:nvCxnSpPr>
          <p:cNvPr id="25" name="Connettore a gomito 24">
            <a:extLst>
              <a:ext uri="{FF2B5EF4-FFF2-40B4-BE49-F238E27FC236}">
                <a16:creationId xmlns:a16="http://schemas.microsoft.com/office/drawing/2014/main" id="{018F2618-F823-22D3-E92B-AB13F5D4CC30}"/>
              </a:ext>
            </a:extLst>
          </p:cNvPr>
          <p:cNvCxnSpPr>
            <a:stCxn id="6" idx="2"/>
            <a:endCxn id="16" idx="0"/>
          </p:cNvCxnSpPr>
          <p:nvPr/>
        </p:nvCxnSpPr>
        <p:spPr>
          <a:xfrm rot="16200000" flipH="1">
            <a:off x="6902001" y="2163929"/>
            <a:ext cx="531604" cy="2399063"/>
          </a:xfrm>
          <a:prstGeom prst="bentConnector3">
            <a:avLst/>
          </a:prstGeom>
          <a:noFill/>
          <a:ln w="25400" cap="flat">
            <a:solidFill>
              <a:schemeClr val="accent5"/>
            </a:solidFill>
            <a:prstDash val="solid"/>
            <a:miter lim="400000"/>
            <a:tailEnd type="triangle"/>
          </a:ln>
          <a:effectLst/>
          <a:sp3d/>
        </p:spPr>
        <p:style>
          <a:lnRef idx="0">
            <a:scrgbClr r="0" g="0" b="0"/>
          </a:lnRef>
          <a:fillRef idx="0">
            <a:scrgbClr r="0" g="0" b="0"/>
          </a:fillRef>
          <a:effectRef idx="0">
            <a:scrgbClr r="0" g="0" b="0"/>
          </a:effectRef>
          <a:fontRef idx="none"/>
        </p:style>
      </p:cxnSp>
      <p:cxnSp>
        <p:nvCxnSpPr>
          <p:cNvPr id="28" name="Connettore a gomito 27">
            <a:extLst>
              <a:ext uri="{FF2B5EF4-FFF2-40B4-BE49-F238E27FC236}">
                <a16:creationId xmlns:a16="http://schemas.microsoft.com/office/drawing/2014/main" id="{046AD300-0014-354E-3337-F8254DF82D01}"/>
              </a:ext>
            </a:extLst>
          </p:cNvPr>
          <p:cNvCxnSpPr>
            <a:cxnSpLocks/>
            <a:stCxn id="7" idx="2"/>
            <a:endCxn id="16" idx="0"/>
          </p:cNvCxnSpPr>
          <p:nvPr/>
        </p:nvCxnSpPr>
        <p:spPr>
          <a:xfrm rot="5400000">
            <a:off x="8728894" y="2517468"/>
            <a:ext cx="750236" cy="1473354"/>
          </a:xfrm>
          <a:prstGeom prst="bentConnector3">
            <a:avLst>
              <a:gd name="adj1" fmla="val 62769"/>
            </a:avLst>
          </a:prstGeom>
          <a:noFill/>
          <a:ln w="25400" cap="flat">
            <a:solidFill>
              <a:schemeClr val="accent5"/>
            </a:solidFill>
            <a:prstDash val="solid"/>
            <a:miter lim="400000"/>
            <a:tailEnd type="triangle"/>
          </a:ln>
          <a:effectLst/>
          <a:sp3d/>
        </p:spPr>
        <p:style>
          <a:lnRef idx="0">
            <a:scrgbClr r="0" g="0" b="0"/>
          </a:lnRef>
          <a:fillRef idx="0">
            <a:scrgbClr r="0" g="0" b="0"/>
          </a:fillRef>
          <a:effectRef idx="0">
            <a:scrgbClr r="0" g="0" b="0"/>
          </a:effectRef>
          <a:fontRef idx="none"/>
        </p:style>
      </p:cxnSp>
    </p:spTree>
    <p:extLst>
      <p:ext uri="{BB962C8B-B14F-4D97-AF65-F5344CB8AC3E}">
        <p14:creationId xmlns:p14="http://schemas.microsoft.com/office/powerpoint/2010/main" val="1345014347"/>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1CE3BFFD-58BA-471E-8906-99530CF03474}"/>
              </a:ext>
            </a:extLst>
          </p:cNvPr>
          <p:cNvSpPr>
            <a:spLocks noGrp="1"/>
          </p:cNvSpPr>
          <p:nvPr>
            <p:ph type="body" sz="quarter" idx="21"/>
          </p:nvPr>
        </p:nvSpPr>
        <p:spPr>
          <a:xfrm>
            <a:off x="2568868" y="265065"/>
            <a:ext cx="7054264" cy="984885"/>
          </a:xfrm>
          <a:noFill/>
          <a:ln w="12700">
            <a:miter lim="400000"/>
          </a:ln>
        </p:spPr>
        <p:txBody>
          <a:bodyPr wrap="square" lIns="0" tIns="0" rIns="0" bIns="0" rtlCol="0" anchor="ctr">
            <a:spAutoFit/>
          </a:bodyPr>
          <a:lstStyle/>
          <a:p>
            <a:pPr algn="ctr" defTabSz="825500" hangingPunct="0">
              <a:lnSpc>
                <a:spcPct val="100000"/>
              </a:lnSpc>
              <a:buClrTx/>
              <a:buFontTx/>
            </a:pPr>
            <a:r>
              <a:rPr lang="it-IT" sz="3200" dirty="0">
                <a:solidFill>
                  <a:srgbClr val="8DC57F"/>
                </a:solidFill>
                <a:latin typeface="Helvetica" panose="020B0604020202020204" pitchFamily="34" charset="0"/>
                <a:cs typeface="Helvetica" panose="020B0604020202020204" pitchFamily="34" charset="0"/>
              </a:rPr>
              <a:t>Calibrazione del modello di calcolo -1</a:t>
            </a:r>
          </a:p>
        </p:txBody>
      </p:sp>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8</a:t>
            </a:fld>
            <a:endParaRPr lang="it-IT" dirty="0"/>
          </a:p>
        </p:txBody>
      </p:sp>
      <mc:AlternateContent xmlns:mc="http://schemas.openxmlformats.org/markup-compatibility/2006" xmlns:a14="http://schemas.microsoft.com/office/drawing/2010/main">
        <mc:Choice Requires="a14">
          <p:sp>
            <p:nvSpPr>
              <p:cNvPr id="8" name="Segnaposto testo 4">
                <a:extLst>
                  <a:ext uri="{FF2B5EF4-FFF2-40B4-BE49-F238E27FC236}">
                    <a16:creationId xmlns:a16="http://schemas.microsoft.com/office/drawing/2014/main" id="{B075B0B6-624F-4A52-A6BC-7BE41BD9931E}"/>
                  </a:ext>
                </a:extLst>
              </p:cNvPr>
              <p:cNvSpPr>
                <a:spLocks noGrp="1"/>
              </p:cNvSpPr>
              <p:nvPr>
                <p:ph type="body" sz="quarter" idx="23"/>
              </p:nvPr>
            </p:nvSpPr>
            <p:spPr>
              <a:xfrm>
                <a:off x="662608" y="2656983"/>
                <a:ext cx="10554789" cy="3402406"/>
              </a:xfrm>
              <a:noFill/>
              <a:ln w="12700">
                <a:miter lim="400000"/>
              </a:ln>
            </p:spPr>
            <p:txBody>
              <a:bodyPr wrap="square" lIns="50800" tIns="50800" rIns="50800" bIns="50800" rtlCol="0" anchor="t">
                <a:spAutoFit/>
              </a:bodyPr>
              <a:lstStyle/>
              <a:p>
                <a:pPr algn="just" defTabSz="825500" hangingPunct="0">
                  <a:spcBef>
                    <a:spcPts val="0"/>
                  </a:spcBef>
                  <a:buClr>
                    <a:srgbClr val="8DC57F"/>
                  </a:buClr>
                  <a:buSzTx/>
                </a:pPr>
                <a:r>
                  <a:rPr lang="it-IT" sz="2000" kern="1200" dirty="0">
                    <a:solidFill>
                      <a:srgbClr val="154194"/>
                    </a:solidFill>
                    <a:latin typeface="Helvetica" panose="020B0604020202020204" pitchFamily="34" charset="0"/>
                    <a:ea typeface="+mn-ea"/>
                    <a:cs typeface="Helvetica" panose="020B0604020202020204" pitchFamily="34" charset="0"/>
                  </a:rPr>
                  <a:t>Affinché il modello sia in grado di </a:t>
                </a:r>
                <a:r>
                  <a:rPr lang="it-IT" sz="2000" b="1" kern="1200" dirty="0">
                    <a:solidFill>
                      <a:srgbClr val="8DC57F"/>
                    </a:solidFill>
                    <a:latin typeface="Helvetica" panose="020B0604020202020204" pitchFamily="34" charset="0"/>
                    <a:ea typeface="+mn-ea"/>
                    <a:cs typeface="Helvetica" panose="020B0604020202020204" pitchFamily="34" charset="0"/>
                  </a:rPr>
                  <a:t>caratterizzare in modo attendibile </a:t>
                </a:r>
                <a:r>
                  <a:rPr lang="it-IT" sz="2000" kern="1200" dirty="0">
                    <a:solidFill>
                      <a:srgbClr val="154194"/>
                    </a:solidFill>
                    <a:latin typeface="Helvetica" panose="020B0604020202020204" pitchFamily="34" charset="0"/>
                    <a:ea typeface="+mn-ea"/>
                    <a:cs typeface="Helvetica" panose="020B0604020202020204" pitchFamily="34" charset="0"/>
                  </a:rPr>
                  <a:t>il contesto rappresentato, è necessario determinare lo scostamento tra il valore effettivo e il valore calcolato.</a:t>
                </a:r>
              </a:p>
              <a:p>
                <a:pPr algn="just" defTabSz="825500" hangingPunct="0">
                  <a:spcBef>
                    <a:spcPts val="0"/>
                  </a:spcBef>
                  <a:buClr>
                    <a:srgbClr val="8DC57F"/>
                  </a:buClr>
                  <a:buSzTx/>
                </a:pPr>
                <a:r>
                  <a:rPr lang="it-IT" sz="2000" kern="1200" dirty="0">
                    <a:solidFill>
                      <a:srgbClr val="154194"/>
                    </a:solidFill>
                    <a:latin typeface="Helvetica" panose="020B0604020202020204" pitchFamily="34" charset="0"/>
                    <a:ea typeface="+mn-ea"/>
                    <a:cs typeface="Helvetica" panose="020B0604020202020204" pitchFamily="34" charset="0"/>
                  </a:rPr>
                  <a:t>Questo scostamento è denominato </a:t>
                </a:r>
                <a:r>
                  <a:rPr lang="it-IT" sz="2000" b="1" kern="1200" dirty="0">
                    <a:solidFill>
                      <a:srgbClr val="8DC57F"/>
                    </a:solidFill>
                    <a:latin typeface="Helvetica" panose="020B0604020202020204" pitchFamily="34" charset="0"/>
                    <a:ea typeface="+mn-ea"/>
                    <a:cs typeface="Helvetica" panose="020B0604020202020204" pitchFamily="34" charset="0"/>
                  </a:rPr>
                  <a:t>coefficiente di correlazione «c»</a:t>
                </a:r>
                <a:r>
                  <a:rPr lang="it-IT" sz="2000" kern="1200" dirty="0">
                    <a:solidFill>
                      <a:srgbClr val="154194"/>
                    </a:solidFill>
                    <a:latin typeface="Helvetica" panose="020B0604020202020204" pitchFamily="34" charset="0"/>
                    <a:ea typeface="+mn-ea"/>
                    <a:cs typeface="Helvetica" panose="020B0604020202020204" pitchFamily="34" charset="0"/>
                  </a:rPr>
                  <a:t>:</a:t>
                </a:r>
              </a:p>
              <a:p>
                <a:pPr algn="just" defTabSz="825500" hangingPunct="0">
                  <a:spcBef>
                    <a:spcPts val="0"/>
                  </a:spcBef>
                  <a:buClr>
                    <a:srgbClr val="8DC57F"/>
                  </a:buClr>
                  <a:buSzTx/>
                </a:pPr>
                <a:endParaRPr lang="it-IT" sz="2000" kern="1200" dirty="0">
                  <a:solidFill>
                    <a:srgbClr val="154194"/>
                  </a:solidFill>
                  <a:latin typeface="Helvetica" panose="020B0604020202020204" pitchFamily="34" charset="0"/>
                  <a:ea typeface="+mn-ea"/>
                  <a:cs typeface="Helvetica" panose="020B0604020202020204" pitchFamily="34" charset="0"/>
                </a:endParaRPr>
              </a:p>
              <a:p>
                <a:pPr marL="0" indent="0" algn="just" defTabSz="825500" hangingPunct="0">
                  <a:spcBef>
                    <a:spcPts val="0"/>
                  </a:spcBef>
                  <a:buClr>
                    <a:srgbClr val="8DC57F"/>
                  </a:buClr>
                  <a:buSzTx/>
                  <a:buNone/>
                </a:pPr>
                <a:r>
                  <a:rPr lang="it-IT" sz="2000" b="0" kern="1200" dirty="0">
                    <a:solidFill>
                      <a:srgbClr val="154194"/>
                    </a:solidFill>
                    <a:ea typeface="+mn-ea"/>
                    <a:cs typeface="Helvetica" panose="020B0604020202020204" pitchFamily="34" charset="0"/>
                  </a:rPr>
                  <a:t>					</a:t>
                </a:r>
                <a14:m>
                  <m:oMath xmlns:m="http://schemas.openxmlformats.org/officeDocument/2006/math">
                    <m:r>
                      <a:rPr lang="it-IT" sz="2000" b="0" i="1" kern="1200" smtClean="0">
                        <a:solidFill>
                          <a:srgbClr val="154194"/>
                        </a:solidFill>
                        <a:latin typeface="Cambria Math" panose="02040503050406030204" pitchFamily="18" charset="0"/>
                        <a:ea typeface="+mn-ea"/>
                        <a:cs typeface="Helvetica" panose="020B0604020202020204" pitchFamily="34" charset="0"/>
                      </a:rPr>
                      <m:t>𝑐</m:t>
                    </m:r>
                    <m:r>
                      <a:rPr lang="it-IT" sz="2000" b="0" i="1" kern="1200" smtClean="0">
                        <a:solidFill>
                          <a:srgbClr val="154194"/>
                        </a:solidFill>
                        <a:latin typeface="Cambria Math" panose="02040503050406030204" pitchFamily="18" charset="0"/>
                        <a:ea typeface="+mn-ea"/>
                        <a:cs typeface="Helvetica" panose="020B0604020202020204" pitchFamily="34" charset="0"/>
                      </a:rPr>
                      <m:t>= </m:t>
                    </m:r>
                    <m:f>
                      <m:fPr>
                        <m:ctrlPr>
                          <a:rPr lang="it-IT" sz="2000" b="0" i="1" kern="1200" smtClean="0">
                            <a:solidFill>
                              <a:srgbClr val="154194"/>
                            </a:solidFill>
                            <a:latin typeface="Cambria Math" panose="02040503050406030204" pitchFamily="18" charset="0"/>
                            <a:ea typeface="+mn-ea"/>
                            <a:cs typeface="Helvetica" panose="020B0604020202020204" pitchFamily="34" charset="0"/>
                          </a:rPr>
                        </m:ctrlPr>
                      </m:fPr>
                      <m:num>
                        <m:sSub>
                          <m:sSubPr>
                            <m:ctrlPr>
                              <a:rPr lang="it-IT" sz="2000" b="0" i="1" kern="1200" smtClean="0">
                                <a:solidFill>
                                  <a:srgbClr val="154194"/>
                                </a:solidFill>
                                <a:latin typeface="Cambria Math" panose="02040503050406030204" pitchFamily="18" charset="0"/>
                                <a:ea typeface="+mn-ea"/>
                                <a:cs typeface="Helvetica" panose="020B0604020202020204" pitchFamily="34" charset="0"/>
                              </a:rPr>
                            </m:ctrlPr>
                          </m:sSubPr>
                          <m:e>
                            <m:r>
                              <a:rPr lang="it-IT" sz="2000" b="0" i="1" kern="1200" smtClean="0">
                                <a:solidFill>
                                  <a:srgbClr val="154194"/>
                                </a:solidFill>
                                <a:latin typeface="Cambria Math" panose="02040503050406030204" pitchFamily="18" charset="0"/>
                                <a:ea typeface="+mn-ea"/>
                                <a:cs typeface="Helvetica" panose="020B0604020202020204" pitchFamily="34" charset="0"/>
                              </a:rPr>
                              <m:t>𝐶</m:t>
                            </m:r>
                          </m:e>
                          <m:sub>
                            <m:r>
                              <a:rPr lang="it-IT" sz="2000" b="0" i="1" kern="1200" smtClean="0">
                                <a:solidFill>
                                  <a:srgbClr val="154194"/>
                                </a:solidFill>
                                <a:latin typeface="Cambria Math" panose="02040503050406030204" pitchFamily="18" charset="0"/>
                                <a:ea typeface="+mn-ea"/>
                                <a:cs typeface="Helvetica" panose="020B0604020202020204" pitchFamily="34" charset="0"/>
                              </a:rPr>
                              <m:t>𝑜𝑝𝑒𝑟𝑎𝑡𝑖𝑣𝑜</m:t>
                            </m:r>
                          </m:sub>
                        </m:sSub>
                        <m:r>
                          <a:rPr lang="it-IT" sz="2000" b="0" i="1" kern="1200" smtClean="0">
                            <a:solidFill>
                              <a:srgbClr val="154194"/>
                            </a:solidFill>
                            <a:latin typeface="Cambria Math" panose="02040503050406030204" pitchFamily="18" charset="0"/>
                            <a:ea typeface="+mn-ea"/>
                            <a:cs typeface="Helvetica" panose="020B0604020202020204" pitchFamily="34" charset="0"/>
                          </a:rPr>
                          <m:t>−</m:t>
                        </m:r>
                        <m:sSub>
                          <m:sSubPr>
                            <m:ctrlPr>
                              <a:rPr lang="it-IT" sz="2000" b="0" i="1" kern="1200" smtClean="0">
                                <a:solidFill>
                                  <a:srgbClr val="154194"/>
                                </a:solidFill>
                                <a:latin typeface="Cambria Math" panose="02040503050406030204" pitchFamily="18" charset="0"/>
                                <a:ea typeface="+mn-ea"/>
                                <a:cs typeface="Helvetica" panose="020B0604020202020204" pitchFamily="34" charset="0"/>
                              </a:rPr>
                            </m:ctrlPr>
                          </m:sSubPr>
                          <m:e>
                            <m:r>
                              <a:rPr lang="it-IT" sz="2000" b="0" i="1" kern="1200" smtClean="0">
                                <a:solidFill>
                                  <a:srgbClr val="154194"/>
                                </a:solidFill>
                                <a:latin typeface="Cambria Math" panose="02040503050406030204" pitchFamily="18" charset="0"/>
                                <a:ea typeface="+mn-ea"/>
                                <a:cs typeface="Helvetica" panose="020B0604020202020204" pitchFamily="34" charset="0"/>
                              </a:rPr>
                              <m:t>𝐶</m:t>
                            </m:r>
                          </m:e>
                          <m:sub>
                            <m:r>
                              <a:rPr lang="it-IT" sz="2000" b="0" i="1" kern="1200" smtClean="0">
                                <a:solidFill>
                                  <a:srgbClr val="154194"/>
                                </a:solidFill>
                                <a:latin typeface="Cambria Math" panose="02040503050406030204" pitchFamily="18" charset="0"/>
                                <a:ea typeface="+mn-ea"/>
                                <a:cs typeface="Helvetica" panose="020B0604020202020204" pitchFamily="34" charset="0"/>
                              </a:rPr>
                              <m:t>𝑒𝑓𝑓𝑒𝑡𝑡𝑖𝑣𝑜</m:t>
                            </m:r>
                          </m:sub>
                        </m:sSub>
                      </m:num>
                      <m:den>
                        <m:sSub>
                          <m:sSubPr>
                            <m:ctrlPr>
                              <a:rPr lang="it-IT" sz="2000" b="0" i="1" kern="1200" smtClean="0">
                                <a:solidFill>
                                  <a:srgbClr val="154194"/>
                                </a:solidFill>
                                <a:latin typeface="Cambria Math" panose="02040503050406030204" pitchFamily="18" charset="0"/>
                                <a:ea typeface="+mn-ea"/>
                                <a:cs typeface="Helvetica" panose="020B0604020202020204" pitchFamily="34" charset="0"/>
                              </a:rPr>
                            </m:ctrlPr>
                          </m:sSubPr>
                          <m:e>
                            <m:r>
                              <a:rPr lang="it-IT" sz="2000" b="0" i="1" kern="1200" smtClean="0">
                                <a:solidFill>
                                  <a:srgbClr val="154194"/>
                                </a:solidFill>
                                <a:latin typeface="Cambria Math" panose="02040503050406030204" pitchFamily="18" charset="0"/>
                                <a:ea typeface="+mn-ea"/>
                                <a:cs typeface="Helvetica" panose="020B0604020202020204" pitchFamily="34" charset="0"/>
                              </a:rPr>
                              <m:t>𝐶</m:t>
                            </m:r>
                          </m:e>
                          <m:sub>
                            <m:r>
                              <a:rPr lang="it-IT" sz="2000" b="0" i="1" kern="1200" smtClean="0">
                                <a:solidFill>
                                  <a:srgbClr val="154194"/>
                                </a:solidFill>
                                <a:latin typeface="Cambria Math" panose="02040503050406030204" pitchFamily="18" charset="0"/>
                                <a:ea typeface="+mn-ea"/>
                                <a:cs typeface="Helvetica" panose="020B0604020202020204" pitchFamily="34" charset="0"/>
                              </a:rPr>
                              <m:t>𝑜𝑝𝑒𝑟𝑎𝑡𝑖𝑣𝑜</m:t>
                            </m:r>
                          </m:sub>
                        </m:sSub>
                      </m:den>
                    </m:f>
                  </m:oMath>
                </a14:m>
                <a:r>
                  <a:rPr lang="it-IT" sz="2000" kern="1200" dirty="0">
                    <a:solidFill>
                      <a:srgbClr val="154194"/>
                    </a:solidFill>
                    <a:latin typeface="Helvetica" panose="020B0604020202020204" pitchFamily="34" charset="0"/>
                    <a:ea typeface="+mn-ea"/>
                    <a:cs typeface="Helvetica" panose="020B0604020202020204" pitchFamily="34" charset="0"/>
                  </a:rPr>
                  <a:t>		[%]</a:t>
                </a:r>
              </a:p>
              <a:p>
                <a:pPr algn="just" defTabSz="825500" hangingPunct="0">
                  <a:spcBef>
                    <a:spcPts val="0"/>
                  </a:spcBef>
                  <a:buClr>
                    <a:srgbClr val="8DC57F"/>
                  </a:buClr>
                  <a:buSzTx/>
                </a:pPr>
                <a:endParaRPr lang="it-IT" sz="2000" kern="1200" dirty="0">
                  <a:solidFill>
                    <a:srgbClr val="154194"/>
                  </a:solidFill>
                  <a:latin typeface="Helvetica" panose="020B0604020202020204" pitchFamily="34" charset="0"/>
                  <a:ea typeface="+mn-ea"/>
                  <a:cs typeface="Helvetica" panose="020B0604020202020204" pitchFamily="34" charset="0"/>
                </a:endParaRPr>
              </a:p>
              <a:p>
                <a:pPr algn="just" defTabSz="825500" hangingPunct="0">
                  <a:spcBef>
                    <a:spcPts val="0"/>
                  </a:spcBef>
                  <a:buClr>
                    <a:srgbClr val="8DC57F"/>
                  </a:buClr>
                  <a:buSzTx/>
                </a:pPr>
                <a:r>
                  <a:rPr lang="it-IT" sz="2000" b="1" kern="1200" dirty="0">
                    <a:solidFill>
                      <a:schemeClr val="accent5"/>
                    </a:solidFill>
                    <a:latin typeface="Helvetica" panose="020B0604020202020204" pitchFamily="34" charset="0"/>
                    <a:ea typeface="+mn-ea"/>
                    <a:cs typeface="Helvetica" panose="020B0604020202020204" pitchFamily="34" charset="0"/>
                  </a:rPr>
                  <a:t>Minore sarà lo scostamento</a:t>
                </a:r>
                <a:r>
                  <a:rPr lang="it-IT" sz="2000" kern="1200" dirty="0">
                    <a:solidFill>
                      <a:srgbClr val="154194"/>
                    </a:solidFill>
                    <a:latin typeface="Helvetica" panose="020B0604020202020204" pitchFamily="34" charset="0"/>
                    <a:ea typeface="+mn-ea"/>
                    <a:cs typeface="Helvetica" panose="020B0604020202020204" pitchFamily="34" charset="0"/>
                  </a:rPr>
                  <a:t>, </a:t>
                </a:r>
                <a:r>
                  <a:rPr lang="it-IT" sz="2000" b="1" kern="1200" dirty="0">
                    <a:solidFill>
                      <a:schemeClr val="accent5"/>
                    </a:solidFill>
                    <a:latin typeface="Helvetica" panose="020B0604020202020204" pitchFamily="34" charset="0"/>
                    <a:ea typeface="+mn-ea"/>
                    <a:cs typeface="Helvetica" panose="020B0604020202020204" pitchFamily="34" charset="0"/>
                  </a:rPr>
                  <a:t>maggiore sarà l’affidabilità del modello di calcolo</a:t>
                </a:r>
                <a:r>
                  <a:rPr lang="it-IT" sz="2000" kern="1200" dirty="0">
                    <a:solidFill>
                      <a:srgbClr val="154194"/>
                    </a:solidFill>
                    <a:latin typeface="Helvetica" panose="020B0604020202020204" pitchFamily="34" charset="0"/>
                    <a:ea typeface="+mn-ea"/>
                    <a:cs typeface="Helvetica" panose="020B0604020202020204" pitchFamily="34" charset="0"/>
                  </a:rPr>
                  <a:t>, che potrà quindi</a:t>
                </a:r>
                <a:r>
                  <a:rPr lang="it-IT" sz="2000" b="1" kern="1200" dirty="0">
                    <a:solidFill>
                      <a:srgbClr val="8DC57F"/>
                    </a:solidFill>
                    <a:latin typeface="Helvetica" panose="020B0604020202020204" pitchFamily="34" charset="0"/>
                    <a:ea typeface="+mn-ea"/>
                    <a:cs typeface="Helvetica" panose="020B0604020202020204" pitchFamily="34" charset="0"/>
                  </a:rPr>
                  <a:t> essere utilizzato in modo efficace </a:t>
                </a:r>
                <a:r>
                  <a:rPr lang="it-IT" sz="2000" kern="1200" dirty="0">
                    <a:solidFill>
                      <a:srgbClr val="154194"/>
                    </a:solidFill>
                    <a:latin typeface="Helvetica" panose="020B0604020202020204" pitchFamily="34" charset="0"/>
                    <a:ea typeface="+mn-ea"/>
                    <a:cs typeface="Helvetica" panose="020B0604020202020204" pitchFamily="34" charset="0"/>
                  </a:rPr>
                  <a:t>per valutare eventuali interventi di efficientamento energetico.</a:t>
                </a:r>
              </a:p>
            </p:txBody>
          </p:sp>
        </mc:Choice>
        <mc:Fallback xmlns="">
          <p:sp>
            <p:nvSpPr>
              <p:cNvPr id="8" name="Segnaposto testo 4">
                <a:extLst>
                  <a:ext uri="{FF2B5EF4-FFF2-40B4-BE49-F238E27FC236}">
                    <a16:creationId xmlns:a16="http://schemas.microsoft.com/office/drawing/2014/main" id="{B075B0B6-624F-4A52-A6BC-7BE41BD9931E}"/>
                  </a:ext>
                </a:extLst>
              </p:cNvPr>
              <p:cNvSpPr>
                <a:spLocks noGrp="1" noRot="1" noChangeAspect="1" noMove="1" noResize="1" noEditPoints="1" noAdjustHandles="1" noChangeArrowheads="1" noChangeShapeType="1" noTextEdit="1"/>
              </p:cNvSpPr>
              <p:nvPr>
                <p:ph type="body" sz="quarter" idx="23"/>
              </p:nvPr>
            </p:nvSpPr>
            <p:spPr>
              <a:xfrm>
                <a:off x="662608" y="2656983"/>
                <a:ext cx="10554789" cy="3402406"/>
              </a:xfrm>
              <a:blipFill>
                <a:blip r:embed="rId2"/>
                <a:stretch>
                  <a:fillRect l="-924" t="-717" r="-1040" b="-2330"/>
                </a:stretch>
              </a:blipFill>
              <a:ln w="12700">
                <a:miter lim="400000"/>
              </a:ln>
            </p:spPr>
            <p:txBody>
              <a:bodyPr/>
              <a:lstStyle/>
              <a:p>
                <a:r>
                  <a:rPr lang="it-IT">
                    <a:noFill/>
                  </a:rPr>
                  <a:t> </a:t>
                </a:r>
              </a:p>
            </p:txBody>
          </p:sp>
        </mc:Fallback>
      </mc:AlternateContent>
      <p:pic>
        <p:nvPicPr>
          <p:cNvPr id="9" name="Immagine 8"/>
          <p:cNvPicPr/>
          <p:nvPr/>
        </p:nvPicPr>
        <p:blipFill>
          <a:blip r:embed="rId3" cstate="print">
            <a:extLst>
              <a:ext uri="{28A0092B-C50C-407E-A947-70E740481C1C}">
                <a14:useLocalDpi xmlns:a14="http://schemas.microsoft.com/office/drawing/2010/main" val="0"/>
              </a:ext>
            </a:extLst>
          </a:blip>
          <a:srcRect t="38017" b="42975"/>
          <a:stretch>
            <a:fillRect/>
          </a:stretch>
        </p:blipFill>
        <p:spPr>
          <a:xfrm>
            <a:off x="3720614" y="1257335"/>
            <a:ext cx="5057625" cy="1319348"/>
          </a:xfrm>
          <a:prstGeom prst="rect">
            <a:avLst/>
          </a:prstGeom>
        </p:spPr>
      </p:pic>
    </p:spTree>
    <p:extLst>
      <p:ext uri="{BB962C8B-B14F-4D97-AF65-F5344CB8AC3E}">
        <p14:creationId xmlns:p14="http://schemas.microsoft.com/office/powerpoint/2010/main" val="2205247184"/>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Segnaposto testo 1">
            <a:extLst>
              <a:ext uri="{FF2B5EF4-FFF2-40B4-BE49-F238E27FC236}">
                <a16:creationId xmlns:a16="http://schemas.microsoft.com/office/drawing/2014/main" id="{1CE3BFFD-58BA-471E-8906-99530CF03474}"/>
              </a:ext>
            </a:extLst>
          </p:cNvPr>
          <p:cNvSpPr>
            <a:spLocks noGrp="1"/>
          </p:cNvSpPr>
          <p:nvPr>
            <p:ph type="body" sz="quarter" idx="21"/>
          </p:nvPr>
        </p:nvSpPr>
        <p:spPr>
          <a:xfrm>
            <a:off x="2260266" y="247375"/>
            <a:ext cx="7671467" cy="984885"/>
          </a:xfrm>
          <a:noFill/>
          <a:ln w="12700">
            <a:miter lim="400000"/>
          </a:ln>
        </p:spPr>
        <p:txBody>
          <a:bodyPr wrap="square" lIns="0" tIns="0" rIns="0" bIns="0" rtlCol="0" anchor="ctr">
            <a:spAutoFit/>
          </a:bodyPr>
          <a:lstStyle/>
          <a:p>
            <a:pPr algn="ctr" defTabSz="825500" hangingPunct="0">
              <a:lnSpc>
                <a:spcPct val="100000"/>
              </a:lnSpc>
              <a:buClrTx/>
              <a:buFontTx/>
            </a:pPr>
            <a:r>
              <a:rPr lang="it-IT" sz="3200" dirty="0">
                <a:solidFill>
                  <a:srgbClr val="8DC57F"/>
                </a:solidFill>
                <a:latin typeface="Helvetica" panose="020B0604020202020204" pitchFamily="34" charset="0"/>
                <a:cs typeface="Helvetica" panose="020B0604020202020204" pitchFamily="34" charset="0"/>
              </a:rPr>
              <a:t>Calibrazione del modello di calcolo -2</a:t>
            </a:r>
          </a:p>
        </p:txBody>
      </p:sp>
      <p:sp>
        <p:nvSpPr>
          <p:cNvPr id="4" name="Segnaposto numero diapositiva 3">
            <a:extLst>
              <a:ext uri="{FF2B5EF4-FFF2-40B4-BE49-F238E27FC236}">
                <a16:creationId xmlns:a16="http://schemas.microsoft.com/office/drawing/2014/main" id="{7716E87E-9201-4EA3-B59B-E3FA9392DA57}"/>
              </a:ext>
            </a:extLst>
          </p:cNvPr>
          <p:cNvSpPr>
            <a:spLocks noGrp="1"/>
          </p:cNvSpPr>
          <p:nvPr>
            <p:ph type="sldNum" sz="quarter" idx="2"/>
          </p:nvPr>
        </p:nvSpPr>
        <p:spPr>
          <a:xfrm>
            <a:off x="5846621" y="6477000"/>
            <a:ext cx="498764" cy="256480"/>
          </a:xfrm>
        </p:spPr>
        <p:txBody>
          <a:bodyPr/>
          <a:lstStyle/>
          <a:p>
            <a:fld id="{C707DB79-51A1-4F21-AA9C-A1705C1A2D61}" type="slidenum">
              <a:rPr lang="it-IT" smtClean="0"/>
              <a:pPr/>
              <a:t>9</a:t>
            </a:fld>
            <a:endParaRPr lang="it-IT"/>
          </a:p>
        </p:txBody>
      </p:sp>
      <p:sp>
        <p:nvSpPr>
          <p:cNvPr id="10" name="Rettangolo 9"/>
          <p:cNvSpPr/>
          <p:nvPr/>
        </p:nvSpPr>
        <p:spPr>
          <a:xfrm>
            <a:off x="8255725" y="3257014"/>
            <a:ext cx="3579223" cy="461665"/>
          </a:xfrm>
          <a:prstGeom prst="rect">
            <a:avLst/>
          </a:prstGeom>
        </p:spPr>
        <p:txBody>
          <a:bodyPr wrap="square">
            <a:spAutoFit/>
          </a:bodyPr>
          <a:lstStyle/>
          <a:p>
            <a:pPr algn="l"/>
            <a:r>
              <a:rPr lang="it-IT" sz="2400" b="0" dirty="0">
                <a:solidFill>
                  <a:srgbClr val="3C3C3C"/>
                </a:solidFill>
                <a:latin typeface="+mn-lt"/>
              </a:rPr>
              <a:t>.</a:t>
            </a:r>
          </a:p>
        </p:txBody>
      </p:sp>
      <p:sp>
        <p:nvSpPr>
          <p:cNvPr id="11" name="Rettangolo 10"/>
          <p:cNvSpPr/>
          <p:nvPr/>
        </p:nvSpPr>
        <p:spPr>
          <a:xfrm>
            <a:off x="7506739" y="1746335"/>
            <a:ext cx="4190718" cy="861774"/>
          </a:xfrm>
          <a:prstGeom prst="rect">
            <a:avLst/>
          </a:prstGeom>
        </p:spPr>
        <p:txBody>
          <a:bodyPr wrap="square">
            <a:spAutoFit/>
          </a:bodyPr>
          <a:lstStyle/>
          <a:p>
            <a:r>
              <a:rPr lang="it-IT" sz="1800" dirty="0">
                <a:solidFill>
                  <a:srgbClr val="8DC57F"/>
                </a:solidFill>
                <a:latin typeface="+mn-lt"/>
              </a:rPr>
              <a:t>Indici comparabili</a:t>
            </a:r>
            <a:r>
              <a:rPr lang="it-IT" sz="1800" b="0" dirty="0">
                <a:solidFill>
                  <a:srgbClr val="3C3C3C"/>
                </a:solidFill>
                <a:latin typeface="+mn-lt"/>
              </a:rPr>
              <a:t>, </a:t>
            </a:r>
            <a:r>
              <a:rPr lang="it-IT" sz="1600" b="0" kern="1200" dirty="0">
                <a:solidFill>
                  <a:srgbClr val="154194"/>
                </a:solidFill>
                <a:latin typeface="Helvetica" panose="020B0604020202020204" pitchFamily="34" charset="0"/>
                <a:ea typeface="+mn-ea"/>
                <a:cs typeface="Helvetica" panose="020B0604020202020204" pitchFamily="34" charset="0"/>
              </a:rPr>
              <a:t>il modello caratterizza in modo </a:t>
            </a:r>
            <a:r>
              <a:rPr lang="it-IT" sz="1600" kern="1200" dirty="0">
                <a:solidFill>
                  <a:schemeClr val="accent5"/>
                </a:solidFill>
                <a:latin typeface="Helvetica" panose="020B0604020202020204" pitchFamily="34" charset="0"/>
                <a:ea typeface="+mn-ea"/>
                <a:cs typeface="Helvetica" panose="020B0604020202020204" pitchFamily="34" charset="0"/>
              </a:rPr>
              <a:t>attendibile ed affidabile </a:t>
            </a:r>
            <a:r>
              <a:rPr lang="it-IT" sz="1600" b="0" kern="1200" dirty="0">
                <a:solidFill>
                  <a:srgbClr val="154194"/>
                </a:solidFill>
                <a:latin typeface="Helvetica" panose="020B0604020202020204" pitchFamily="34" charset="0"/>
                <a:ea typeface="+mn-ea"/>
                <a:cs typeface="Helvetica" panose="020B0604020202020204" pitchFamily="34" charset="0"/>
              </a:rPr>
              <a:t>il contesto oggetto di efficientamento.</a:t>
            </a:r>
            <a:endParaRPr lang="it-IT" sz="2000" b="0" kern="1200" dirty="0">
              <a:solidFill>
                <a:srgbClr val="154194"/>
              </a:solidFill>
              <a:latin typeface="Helvetica" panose="020B0604020202020204" pitchFamily="34" charset="0"/>
              <a:ea typeface="+mn-ea"/>
              <a:cs typeface="Helvetica" panose="020B0604020202020204" pitchFamily="34" charset="0"/>
            </a:endParaRPr>
          </a:p>
        </p:txBody>
      </p:sp>
      <p:sp>
        <p:nvSpPr>
          <p:cNvPr id="13" name="Freccia a destra con strisce 12"/>
          <p:cNvSpPr/>
          <p:nvPr/>
        </p:nvSpPr>
        <p:spPr>
          <a:xfrm>
            <a:off x="3242808" y="1958979"/>
            <a:ext cx="1050896" cy="461665"/>
          </a:xfrm>
          <a:prstGeom prst="stripedRightArrow">
            <a:avLst/>
          </a:prstGeom>
          <a:solidFill>
            <a:srgbClr val="8DC57F"/>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mc:AlternateContent xmlns:mc="http://schemas.openxmlformats.org/markup-compatibility/2006" xmlns:a14="http://schemas.microsoft.com/office/drawing/2010/main">
        <mc:Choice Requires="a14">
          <p:sp>
            <p:nvSpPr>
              <p:cNvPr id="3" name="Rettangolo 2">
                <a:extLst>
                  <a:ext uri="{FF2B5EF4-FFF2-40B4-BE49-F238E27FC236}">
                    <a16:creationId xmlns:a16="http://schemas.microsoft.com/office/drawing/2014/main" id="{12726A18-F3E5-E6A2-88A1-7BC56F6DBE29}"/>
                  </a:ext>
                </a:extLst>
              </p:cNvPr>
              <p:cNvSpPr/>
              <p:nvPr/>
            </p:nvSpPr>
            <p:spPr>
              <a:xfrm>
                <a:off x="494543" y="1958979"/>
                <a:ext cx="2570831" cy="461665"/>
              </a:xfrm>
              <a:prstGeom prst="rect">
                <a:avLst/>
              </a:prstGeom>
              <a:ln w="28575">
                <a:solidFill>
                  <a:srgbClr val="8DC57F"/>
                </a:solidFill>
              </a:ln>
            </p:spPr>
            <p:txBody>
              <a:bodyPr wrap="square">
                <a:spAutoFit/>
              </a:bodyPr>
              <a:lstStyle/>
              <a:p>
                <a:r>
                  <a:rPr lang="it-IT" sz="2400" kern="1200" dirty="0">
                    <a:solidFill>
                      <a:srgbClr val="8DC57F"/>
                    </a:solidFill>
                    <a:latin typeface="Helvetica" panose="020B0604020202020204" pitchFamily="34" charset="0"/>
                    <a:ea typeface="+mn-ea"/>
                    <a:cs typeface="Helvetica" panose="020B0604020202020204" pitchFamily="34" charset="0"/>
                  </a:rPr>
                  <a:t>C</a:t>
                </a:r>
                <a14:m>
                  <m:oMath xmlns:m="http://schemas.openxmlformats.org/officeDocument/2006/math">
                    <m:r>
                      <a:rPr lang="it-IT" sz="2400" b="1" i="0" kern="1200" smtClean="0">
                        <a:solidFill>
                          <a:srgbClr val="8DC57F"/>
                        </a:solidFill>
                        <a:latin typeface="Cambria Math" panose="02040503050406030204" pitchFamily="18" charset="0"/>
                        <a:ea typeface="Cambria Math" panose="02040503050406030204" pitchFamily="18" charset="0"/>
                        <a:cs typeface="Helvetica" panose="020B0604020202020204" pitchFamily="34" charset="0"/>
                      </a:rPr>
                      <m:t> </m:t>
                    </m:r>
                    <m:r>
                      <a:rPr lang="it-IT" sz="2400" b="1" i="1" kern="1200" smtClean="0">
                        <a:solidFill>
                          <a:srgbClr val="8DC57F"/>
                        </a:solidFill>
                        <a:latin typeface="Cambria Math" panose="02040503050406030204" pitchFamily="18" charset="0"/>
                        <a:ea typeface="Cambria Math" panose="02040503050406030204" pitchFamily="18" charset="0"/>
                        <a:cs typeface="Helvetica" panose="020B0604020202020204" pitchFamily="34" charset="0"/>
                      </a:rPr>
                      <m:t>≤</m:t>
                    </m:r>
                  </m:oMath>
                </a14:m>
                <a:r>
                  <a:rPr lang="it-IT" sz="2400" kern="1200" dirty="0">
                    <a:solidFill>
                      <a:srgbClr val="8DC57F"/>
                    </a:solidFill>
                    <a:latin typeface="Helvetica" panose="020B0604020202020204" pitchFamily="34" charset="0"/>
                    <a:ea typeface="+mn-ea"/>
                    <a:cs typeface="Helvetica" panose="020B0604020202020204" pitchFamily="34" charset="0"/>
                  </a:rPr>
                  <a:t> 10%</a:t>
                </a:r>
              </a:p>
            </p:txBody>
          </p:sp>
        </mc:Choice>
        <mc:Fallback xmlns="">
          <p:sp>
            <p:nvSpPr>
              <p:cNvPr id="3" name="Rettangolo 2">
                <a:extLst>
                  <a:ext uri="{FF2B5EF4-FFF2-40B4-BE49-F238E27FC236}">
                    <a16:creationId xmlns:a16="http://schemas.microsoft.com/office/drawing/2014/main" id="{12726A18-F3E5-E6A2-88A1-7BC56F6DBE29}"/>
                  </a:ext>
                </a:extLst>
              </p:cNvPr>
              <p:cNvSpPr>
                <a:spLocks noRot="1" noChangeAspect="1" noMove="1" noResize="1" noEditPoints="1" noAdjustHandles="1" noChangeArrowheads="1" noChangeShapeType="1" noTextEdit="1"/>
              </p:cNvSpPr>
              <p:nvPr/>
            </p:nvSpPr>
            <p:spPr>
              <a:xfrm>
                <a:off x="494543" y="1958979"/>
                <a:ext cx="2570831" cy="461665"/>
              </a:xfrm>
              <a:prstGeom prst="rect">
                <a:avLst/>
              </a:prstGeom>
              <a:blipFill>
                <a:blip r:embed="rId2"/>
                <a:stretch>
                  <a:fillRect t="-6173" b="-24691"/>
                </a:stretch>
              </a:blipFill>
              <a:ln w="28575">
                <a:solidFill>
                  <a:srgbClr val="8DC57F"/>
                </a:solidFill>
              </a:ln>
            </p:spPr>
            <p:txBody>
              <a:bodyPr/>
              <a:lstStyle/>
              <a:p>
                <a:r>
                  <a:rPr lang="it-IT">
                    <a:noFill/>
                  </a:rPr>
                  <a:t> </a:t>
                </a:r>
              </a:p>
            </p:txBody>
          </p:sp>
        </mc:Fallback>
      </mc:AlternateContent>
      <p:sp>
        <p:nvSpPr>
          <p:cNvPr id="5" name="Rettangolo 4">
            <a:extLst>
              <a:ext uri="{FF2B5EF4-FFF2-40B4-BE49-F238E27FC236}">
                <a16:creationId xmlns:a16="http://schemas.microsoft.com/office/drawing/2014/main" id="{5046040B-7F0C-8E02-9D4D-323E590EC26F}"/>
              </a:ext>
            </a:extLst>
          </p:cNvPr>
          <p:cNvSpPr/>
          <p:nvPr/>
        </p:nvSpPr>
        <p:spPr>
          <a:xfrm>
            <a:off x="4471138" y="1774312"/>
            <a:ext cx="2570831" cy="830997"/>
          </a:xfrm>
          <a:prstGeom prst="rect">
            <a:avLst/>
          </a:prstGeom>
          <a:ln w="28575">
            <a:solidFill>
              <a:srgbClr val="8DC57F"/>
            </a:solidFill>
          </a:ln>
        </p:spPr>
        <p:txBody>
          <a:bodyPr wrap="square">
            <a:spAutoFit/>
          </a:bodyPr>
          <a:lstStyle/>
          <a:p>
            <a:r>
              <a:rPr lang="it-IT" sz="2400" kern="1200" dirty="0">
                <a:solidFill>
                  <a:srgbClr val="8DC57F"/>
                </a:solidFill>
                <a:latin typeface="Helvetica" panose="020B0604020202020204" pitchFamily="34" charset="0"/>
                <a:ea typeface="+mn-ea"/>
                <a:cs typeface="Helvetica" panose="020B0604020202020204" pitchFamily="34" charset="0"/>
              </a:rPr>
              <a:t>Modello affidabile</a:t>
            </a:r>
          </a:p>
        </p:txBody>
      </p:sp>
      <p:sp>
        <p:nvSpPr>
          <p:cNvPr id="6" name="Freccia a destra con strisce 12">
            <a:extLst>
              <a:ext uri="{FF2B5EF4-FFF2-40B4-BE49-F238E27FC236}">
                <a16:creationId xmlns:a16="http://schemas.microsoft.com/office/drawing/2014/main" id="{0CE360AC-B170-60E0-CA6E-61717A582059}"/>
              </a:ext>
            </a:extLst>
          </p:cNvPr>
          <p:cNvSpPr/>
          <p:nvPr/>
        </p:nvSpPr>
        <p:spPr>
          <a:xfrm>
            <a:off x="3242808" y="3257014"/>
            <a:ext cx="1050896" cy="461665"/>
          </a:xfrm>
          <a:prstGeom prst="stripedRightArrow">
            <a:avLst/>
          </a:prstGeom>
          <a:solidFill>
            <a:schemeClr val="accent1"/>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mc:AlternateContent xmlns:mc="http://schemas.openxmlformats.org/markup-compatibility/2006" xmlns:a14="http://schemas.microsoft.com/office/drawing/2010/main">
        <mc:Choice Requires="a14">
          <p:sp>
            <p:nvSpPr>
              <p:cNvPr id="7" name="Rettangolo 6">
                <a:extLst>
                  <a:ext uri="{FF2B5EF4-FFF2-40B4-BE49-F238E27FC236}">
                    <a16:creationId xmlns:a16="http://schemas.microsoft.com/office/drawing/2014/main" id="{F84839C4-DB5D-6F4E-2C80-3D42FAC41430}"/>
                  </a:ext>
                </a:extLst>
              </p:cNvPr>
              <p:cNvSpPr/>
              <p:nvPr/>
            </p:nvSpPr>
            <p:spPr>
              <a:xfrm>
                <a:off x="494543" y="3257014"/>
                <a:ext cx="2570831" cy="461665"/>
              </a:xfrm>
              <a:prstGeom prst="rect">
                <a:avLst/>
              </a:prstGeom>
              <a:ln w="28575">
                <a:solidFill>
                  <a:schemeClr val="accent1"/>
                </a:solidFill>
              </a:ln>
            </p:spPr>
            <p:txBody>
              <a:bodyPr wrap="square">
                <a:spAutoFit/>
              </a:bodyPr>
              <a:lstStyle/>
              <a:p>
                <a:r>
                  <a:rPr lang="it-IT" sz="2400" kern="1200" dirty="0">
                    <a:solidFill>
                      <a:schemeClr val="accent1"/>
                    </a:solidFill>
                    <a:latin typeface="Helvetica" panose="020B0604020202020204" pitchFamily="34" charset="0"/>
                    <a:cs typeface="Helvetica" panose="020B0604020202020204" pitchFamily="34" charset="0"/>
                  </a:rPr>
                  <a:t>10% </a:t>
                </a:r>
                <a:r>
                  <a:rPr lang="it-IT" sz="2400" kern="1200" dirty="0">
                    <a:solidFill>
                      <a:schemeClr val="accent1"/>
                    </a:solidFill>
                    <a:latin typeface="Helvetica" panose="020B0604020202020204" pitchFamily="34" charset="0"/>
                    <a:ea typeface="+mn-ea"/>
                    <a:cs typeface="Helvetica" panose="020B0604020202020204" pitchFamily="34" charset="0"/>
                  </a:rPr>
                  <a:t>&lt; C</a:t>
                </a:r>
                <a14:m>
                  <m:oMath xmlns:m="http://schemas.openxmlformats.org/officeDocument/2006/math">
                    <m:r>
                      <a:rPr lang="it-IT" sz="2400" b="1" i="0" kern="1200" smtClean="0">
                        <a:solidFill>
                          <a:schemeClr val="accent1"/>
                        </a:solidFill>
                        <a:latin typeface="Cambria Math" panose="02040503050406030204" pitchFamily="18" charset="0"/>
                        <a:ea typeface="Cambria Math" panose="02040503050406030204" pitchFamily="18" charset="0"/>
                        <a:cs typeface="Helvetica" panose="020B0604020202020204" pitchFamily="34" charset="0"/>
                      </a:rPr>
                      <m:t> </m:t>
                    </m:r>
                    <m:r>
                      <a:rPr lang="it-IT" sz="2400" b="1" i="1" kern="1200" smtClean="0">
                        <a:solidFill>
                          <a:schemeClr val="accent1"/>
                        </a:solidFill>
                        <a:latin typeface="Cambria Math" panose="02040503050406030204" pitchFamily="18" charset="0"/>
                        <a:ea typeface="Cambria Math" panose="02040503050406030204" pitchFamily="18" charset="0"/>
                        <a:cs typeface="Helvetica" panose="020B0604020202020204" pitchFamily="34" charset="0"/>
                      </a:rPr>
                      <m:t>≤</m:t>
                    </m:r>
                  </m:oMath>
                </a14:m>
                <a:r>
                  <a:rPr lang="it-IT" sz="2400" kern="1200" dirty="0">
                    <a:solidFill>
                      <a:schemeClr val="accent1"/>
                    </a:solidFill>
                    <a:latin typeface="Helvetica" panose="020B0604020202020204" pitchFamily="34" charset="0"/>
                    <a:ea typeface="+mn-ea"/>
                    <a:cs typeface="Helvetica" panose="020B0604020202020204" pitchFamily="34" charset="0"/>
                  </a:rPr>
                  <a:t> 20%</a:t>
                </a:r>
              </a:p>
            </p:txBody>
          </p:sp>
        </mc:Choice>
        <mc:Fallback xmlns="">
          <p:sp>
            <p:nvSpPr>
              <p:cNvPr id="7" name="Rettangolo 6">
                <a:extLst>
                  <a:ext uri="{FF2B5EF4-FFF2-40B4-BE49-F238E27FC236}">
                    <a16:creationId xmlns:a16="http://schemas.microsoft.com/office/drawing/2014/main" id="{F84839C4-DB5D-6F4E-2C80-3D42FAC41430}"/>
                  </a:ext>
                </a:extLst>
              </p:cNvPr>
              <p:cNvSpPr>
                <a:spLocks noRot="1" noChangeAspect="1" noMove="1" noResize="1" noEditPoints="1" noAdjustHandles="1" noChangeArrowheads="1" noChangeShapeType="1" noTextEdit="1"/>
              </p:cNvSpPr>
              <p:nvPr/>
            </p:nvSpPr>
            <p:spPr>
              <a:xfrm>
                <a:off x="494543" y="3257014"/>
                <a:ext cx="2570831" cy="461665"/>
              </a:xfrm>
              <a:prstGeom prst="rect">
                <a:avLst/>
              </a:prstGeom>
              <a:blipFill>
                <a:blip r:embed="rId3"/>
                <a:stretch>
                  <a:fillRect t="-6173" b="-24691"/>
                </a:stretch>
              </a:blipFill>
              <a:ln w="28575">
                <a:solidFill>
                  <a:schemeClr val="accent1"/>
                </a:solidFill>
              </a:ln>
            </p:spPr>
            <p:txBody>
              <a:bodyPr/>
              <a:lstStyle/>
              <a:p>
                <a:r>
                  <a:rPr lang="it-IT">
                    <a:noFill/>
                  </a:rPr>
                  <a:t> </a:t>
                </a:r>
              </a:p>
            </p:txBody>
          </p:sp>
        </mc:Fallback>
      </mc:AlternateContent>
      <p:sp>
        <p:nvSpPr>
          <p:cNvPr id="9" name="Rettangolo 8">
            <a:extLst>
              <a:ext uri="{FF2B5EF4-FFF2-40B4-BE49-F238E27FC236}">
                <a16:creationId xmlns:a16="http://schemas.microsoft.com/office/drawing/2014/main" id="{358789EE-06FB-2BB0-33C1-4A9E51209DD5}"/>
              </a:ext>
            </a:extLst>
          </p:cNvPr>
          <p:cNvSpPr/>
          <p:nvPr/>
        </p:nvSpPr>
        <p:spPr>
          <a:xfrm>
            <a:off x="4471138" y="3072347"/>
            <a:ext cx="2570831" cy="830997"/>
          </a:xfrm>
          <a:prstGeom prst="rect">
            <a:avLst/>
          </a:prstGeom>
          <a:ln w="28575">
            <a:solidFill>
              <a:schemeClr val="accent1"/>
            </a:solidFill>
          </a:ln>
        </p:spPr>
        <p:txBody>
          <a:bodyPr wrap="square">
            <a:spAutoFit/>
          </a:bodyPr>
          <a:lstStyle/>
          <a:p>
            <a:r>
              <a:rPr lang="it-IT" sz="2400" kern="1200" dirty="0">
                <a:solidFill>
                  <a:schemeClr val="accent1"/>
                </a:solidFill>
                <a:latin typeface="Helvetica" panose="020B0604020202020204" pitchFamily="34" charset="0"/>
                <a:ea typeface="+mn-ea"/>
                <a:cs typeface="Helvetica" panose="020B0604020202020204" pitchFamily="34" charset="0"/>
              </a:rPr>
              <a:t>Modello da rivisitare</a:t>
            </a:r>
          </a:p>
        </p:txBody>
      </p:sp>
      <p:sp>
        <p:nvSpPr>
          <p:cNvPr id="12" name="Rettangolo 11">
            <a:extLst>
              <a:ext uri="{FF2B5EF4-FFF2-40B4-BE49-F238E27FC236}">
                <a16:creationId xmlns:a16="http://schemas.microsoft.com/office/drawing/2014/main" id="{9B35F620-9767-BB14-030D-931145836C7B}"/>
              </a:ext>
            </a:extLst>
          </p:cNvPr>
          <p:cNvSpPr/>
          <p:nvPr/>
        </p:nvSpPr>
        <p:spPr>
          <a:xfrm>
            <a:off x="7506739" y="2865448"/>
            <a:ext cx="4190718" cy="1692771"/>
          </a:xfrm>
          <a:prstGeom prst="rect">
            <a:avLst/>
          </a:prstGeom>
        </p:spPr>
        <p:txBody>
          <a:bodyPr wrap="square">
            <a:spAutoFit/>
          </a:bodyPr>
          <a:lstStyle/>
          <a:p>
            <a:r>
              <a:rPr lang="it-IT" sz="1600" b="0" kern="1200" dirty="0">
                <a:solidFill>
                  <a:srgbClr val="154194"/>
                </a:solidFill>
                <a:latin typeface="Helvetica" panose="020B0604020202020204" pitchFamily="34" charset="0"/>
                <a:ea typeface="+mn-ea"/>
                <a:cs typeface="Helvetica" panose="020B0604020202020204" pitchFamily="34" charset="0"/>
              </a:rPr>
              <a:t>Lo scostamento non è eccessivo però il modello non riesce a caratterizzare il contesto in modo accurato. </a:t>
            </a:r>
            <a:r>
              <a:rPr lang="it-IT" sz="1800" dirty="0">
                <a:solidFill>
                  <a:schemeClr val="accent1"/>
                </a:solidFill>
                <a:latin typeface="+mn-lt"/>
              </a:rPr>
              <a:t>Sarebbe necessario rivalutare il modello che se giustificato da opportune ipotesi potrebbe essere accettabile</a:t>
            </a:r>
          </a:p>
        </p:txBody>
      </p:sp>
      <p:sp>
        <p:nvSpPr>
          <p:cNvPr id="14" name="Freccia a destra con strisce 12">
            <a:extLst>
              <a:ext uri="{FF2B5EF4-FFF2-40B4-BE49-F238E27FC236}">
                <a16:creationId xmlns:a16="http://schemas.microsoft.com/office/drawing/2014/main" id="{4A30F3E7-682B-5479-18FF-F85607C88E06}"/>
              </a:ext>
            </a:extLst>
          </p:cNvPr>
          <p:cNvSpPr/>
          <p:nvPr/>
        </p:nvSpPr>
        <p:spPr>
          <a:xfrm>
            <a:off x="3242808" y="4763468"/>
            <a:ext cx="1050896" cy="461665"/>
          </a:xfrm>
          <a:prstGeom prst="stripedRightArrow">
            <a:avLst/>
          </a:prstGeom>
          <a:solidFill>
            <a:schemeClr val="accent5"/>
          </a:solid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0" tIns="0" rIns="0" bIns="0" numCol="1" spcCol="38100" rtlCol="0" anchor="ctr">
            <a:spAutoFit/>
          </a:bodyPr>
          <a:lstStyle/>
          <a:p>
            <a:pPr marL="0" marR="0" indent="0" algn="ctr" defTabSz="825500" rtl="0" fontAlgn="auto" latinLnBrk="0" hangingPunct="0">
              <a:lnSpc>
                <a:spcPct val="100000"/>
              </a:lnSpc>
              <a:spcBef>
                <a:spcPts val="0"/>
              </a:spcBef>
              <a:spcAft>
                <a:spcPts val="0"/>
              </a:spcAft>
              <a:buClrTx/>
              <a:buSzTx/>
              <a:buFontTx/>
              <a:buNone/>
              <a:tabLst/>
            </a:pPr>
            <a:endParaRPr kumimoji="0" lang="it-IT" sz="3200" b="0" i="0" u="none" strike="noStrike" cap="none" spc="0" normalizeH="0" baseline="0">
              <a:ln>
                <a:noFill/>
              </a:ln>
              <a:solidFill>
                <a:srgbClr val="FFFFFF"/>
              </a:solidFill>
              <a:effectLst/>
              <a:uFillTx/>
              <a:latin typeface="+mn-lt"/>
              <a:ea typeface="+mn-ea"/>
              <a:cs typeface="+mn-cs"/>
              <a:sym typeface="Helvetica Neue Medium"/>
            </a:endParaRPr>
          </a:p>
        </p:txBody>
      </p:sp>
      <mc:AlternateContent xmlns:mc="http://schemas.openxmlformats.org/markup-compatibility/2006" xmlns:a14="http://schemas.microsoft.com/office/drawing/2010/main">
        <mc:Choice Requires="a14">
          <p:sp>
            <p:nvSpPr>
              <p:cNvPr id="15" name="Rettangolo 14">
                <a:extLst>
                  <a:ext uri="{FF2B5EF4-FFF2-40B4-BE49-F238E27FC236}">
                    <a16:creationId xmlns:a16="http://schemas.microsoft.com/office/drawing/2014/main" id="{9A02276D-B3C8-F343-25F0-F7620A509F6A}"/>
                  </a:ext>
                </a:extLst>
              </p:cNvPr>
              <p:cNvSpPr/>
              <p:nvPr/>
            </p:nvSpPr>
            <p:spPr>
              <a:xfrm>
                <a:off x="494543" y="4763468"/>
                <a:ext cx="2570831" cy="461665"/>
              </a:xfrm>
              <a:prstGeom prst="rect">
                <a:avLst/>
              </a:prstGeom>
              <a:ln w="28575">
                <a:solidFill>
                  <a:schemeClr val="accent5"/>
                </a:solidFill>
              </a:ln>
            </p:spPr>
            <p:txBody>
              <a:bodyPr wrap="square">
                <a:spAutoFit/>
              </a:bodyPr>
              <a:lstStyle/>
              <a:p>
                <a:r>
                  <a:rPr lang="it-IT" sz="2400" kern="1200" dirty="0">
                    <a:solidFill>
                      <a:schemeClr val="accent5"/>
                    </a:solidFill>
                    <a:latin typeface="Helvetica" panose="020B0604020202020204" pitchFamily="34" charset="0"/>
                    <a:ea typeface="+mn-ea"/>
                    <a:cs typeface="Helvetica" panose="020B0604020202020204" pitchFamily="34" charset="0"/>
                  </a:rPr>
                  <a:t>C</a:t>
                </a:r>
                <a14:m>
                  <m:oMath xmlns:m="http://schemas.openxmlformats.org/officeDocument/2006/math">
                    <m:r>
                      <a:rPr lang="it-IT" sz="2400" b="1" i="0" kern="1200" smtClean="0">
                        <a:solidFill>
                          <a:schemeClr val="accent5"/>
                        </a:solidFill>
                        <a:latin typeface="Cambria Math" panose="02040503050406030204" pitchFamily="18" charset="0"/>
                        <a:ea typeface="Cambria Math" panose="02040503050406030204" pitchFamily="18" charset="0"/>
                        <a:cs typeface="Helvetica" panose="020B0604020202020204" pitchFamily="34" charset="0"/>
                      </a:rPr>
                      <m:t> </m:t>
                    </m:r>
                  </m:oMath>
                </a14:m>
                <a:r>
                  <a:rPr lang="it-IT" sz="2400" kern="1200" dirty="0">
                    <a:solidFill>
                      <a:schemeClr val="accent5"/>
                    </a:solidFill>
                    <a:latin typeface="Helvetica" panose="020B0604020202020204" pitchFamily="34" charset="0"/>
                    <a:ea typeface="+mn-ea"/>
                    <a:cs typeface="Helvetica" panose="020B0604020202020204" pitchFamily="34" charset="0"/>
                  </a:rPr>
                  <a:t> </a:t>
                </a:r>
                <a:r>
                  <a:rPr lang="it-IT" sz="2400" i="1" kern="1200" dirty="0">
                    <a:solidFill>
                      <a:schemeClr val="accent5"/>
                    </a:solidFill>
                    <a:latin typeface="Helvetica" panose="020B0604020202020204" pitchFamily="34" charset="0"/>
                    <a:ea typeface="+mn-ea"/>
                    <a:cs typeface="Helvetica" panose="020B0604020202020204" pitchFamily="34" charset="0"/>
                  </a:rPr>
                  <a:t>&gt;</a:t>
                </a:r>
                <a:r>
                  <a:rPr lang="it-IT" sz="2400" kern="1200" dirty="0">
                    <a:solidFill>
                      <a:schemeClr val="accent5"/>
                    </a:solidFill>
                    <a:latin typeface="Helvetica" panose="020B0604020202020204" pitchFamily="34" charset="0"/>
                    <a:ea typeface="+mn-ea"/>
                    <a:cs typeface="Helvetica" panose="020B0604020202020204" pitchFamily="34" charset="0"/>
                  </a:rPr>
                  <a:t> 20%</a:t>
                </a:r>
              </a:p>
            </p:txBody>
          </p:sp>
        </mc:Choice>
        <mc:Fallback xmlns="">
          <p:sp>
            <p:nvSpPr>
              <p:cNvPr id="15" name="Rettangolo 14">
                <a:extLst>
                  <a:ext uri="{FF2B5EF4-FFF2-40B4-BE49-F238E27FC236}">
                    <a16:creationId xmlns:a16="http://schemas.microsoft.com/office/drawing/2014/main" id="{9A02276D-B3C8-F343-25F0-F7620A509F6A}"/>
                  </a:ext>
                </a:extLst>
              </p:cNvPr>
              <p:cNvSpPr>
                <a:spLocks noRot="1" noChangeAspect="1" noMove="1" noResize="1" noEditPoints="1" noAdjustHandles="1" noChangeArrowheads="1" noChangeShapeType="1" noTextEdit="1"/>
              </p:cNvSpPr>
              <p:nvPr/>
            </p:nvSpPr>
            <p:spPr>
              <a:xfrm>
                <a:off x="494543" y="4763468"/>
                <a:ext cx="2570831" cy="461665"/>
              </a:xfrm>
              <a:prstGeom prst="rect">
                <a:avLst/>
              </a:prstGeom>
              <a:blipFill>
                <a:blip r:embed="rId4"/>
                <a:stretch>
                  <a:fillRect t="-6173" b="-24691"/>
                </a:stretch>
              </a:blipFill>
              <a:ln w="28575">
                <a:solidFill>
                  <a:schemeClr val="accent5"/>
                </a:solidFill>
              </a:ln>
            </p:spPr>
            <p:txBody>
              <a:bodyPr/>
              <a:lstStyle/>
              <a:p>
                <a:r>
                  <a:rPr lang="it-IT">
                    <a:noFill/>
                  </a:rPr>
                  <a:t> </a:t>
                </a:r>
              </a:p>
            </p:txBody>
          </p:sp>
        </mc:Fallback>
      </mc:AlternateContent>
      <p:sp>
        <p:nvSpPr>
          <p:cNvPr id="16" name="Rettangolo 15">
            <a:extLst>
              <a:ext uri="{FF2B5EF4-FFF2-40B4-BE49-F238E27FC236}">
                <a16:creationId xmlns:a16="http://schemas.microsoft.com/office/drawing/2014/main" id="{5F6BE3EB-480E-C0E9-D002-342D09A64A45}"/>
              </a:ext>
            </a:extLst>
          </p:cNvPr>
          <p:cNvSpPr/>
          <p:nvPr/>
        </p:nvSpPr>
        <p:spPr>
          <a:xfrm>
            <a:off x="4471138" y="4578801"/>
            <a:ext cx="2570831" cy="830997"/>
          </a:xfrm>
          <a:prstGeom prst="rect">
            <a:avLst/>
          </a:prstGeom>
          <a:ln w="28575">
            <a:solidFill>
              <a:schemeClr val="accent5"/>
            </a:solidFill>
          </a:ln>
        </p:spPr>
        <p:txBody>
          <a:bodyPr wrap="square">
            <a:spAutoFit/>
          </a:bodyPr>
          <a:lstStyle/>
          <a:p>
            <a:r>
              <a:rPr lang="it-IT" sz="2400" kern="1200" dirty="0">
                <a:solidFill>
                  <a:schemeClr val="accent5"/>
                </a:solidFill>
                <a:latin typeface="Helvetica" panose="020B0604020202020204" pitchFamily="34" charset="0"/>
                <a:ea typeface="+mn-ea"/>
                <a:cs typeface="Helvetica" panose="020B0604020202020204" pitchFamily="34" charset="0"/>
              </a:rPr>
              <a:t>Modello non attendibile</a:t>
            </a:r>
          </a:p>
        </p:txBody>
      </p:sp>
      <p:sp>
        <p:nvSpPr>
          <p:cNvPr id="17" name="Rettangolo 16">
            <a:extLst>
              <a:ext uri="{FF2B5EF4-FFF2-40B4-BE49-F238E27FC236}">
                <a16:creationId xmlns:a16="http://schemas.microsoft.com/office/drawing/2014/main" id="{913A3025-C9AB-0955-137F-508941EA5C2A}"/>
              </a:ext>
            </a:extLst>
          </p:cNvPr>
          <p:cNvSpPr/>
          <p:nvPr/>
        </p:nvSpPr>
        <p:spPr>
          <a:xfrm>
            <a:off x="7644230" y="4734342"/>
            <a:ext cx="4190718" cy="615553"/>
          </a:xfrm>
          <a:prstGeom prst="rect">
            <a:avLst/>
          </a:prstGeom>
        </p:spPr>
        <p:txBody>
          <a:bodyPr wrap="square">
            <a:spAutoFit/>
          </a:bodyPr>
          <a:lstStyle/>
          <a:p>
            <a:r>
              <a:rPr lang="it-IT" sz="1800" dirty="0">
                <a:solidFill>
                  <a:schemeClr val="accent5"/>
                </a:solidFill>
                <a:latin typeface="+mn-lt"/>
              </a:rPr>
              <a:t>Indici non comparabili</a:t>
            </a:r>
            <a:r>
              <a:rPr lang="it-IT" sz="1600" b="0" kern="1200" dirty="0">
                <a:solidFill>
                  <a:srgbClr val="154194"/>
                </a:solidFill>
                <a:latin typeface="Helvetica" panose="020B0604020202020204" pitchFamily="34" charset="0"/>
                <a:ea typeface="+mn-ea"/>
                <a:cs typeface="Helvetica" panose="020B0604020202020204" pitchFamily="34" charset="0"/>
              </a:rPr>
              <a:t>, modello da ridefinire</a:t>
            </a:r>
          </a:p>
        </p:txBody>
      </p:sp>
    </p:spTree>
    <p:extLst>
      <p:ext uri="{BB962C8B-B14F-4D97-AF65-F5344CB8AC3E}">
        <p14:creationId xmlns:p14="http://schemas.microsoft.com/office/powerpoint/2010/main" val="3563375049"/>
      </p:ext>
    </p:extLst>
  </p:cSld>
  <p:clrMapOvr>
    <a:masterClrMapping/>
  </p:clrMapOvr>
  <p:transition spd="med"/>
</p:sld>
</file>

<file path=ppt/theme/theme1.xml><?xml version="1.0" encoding="utf-8"?>
<a:theme xmlns:a="http://schemas.openxmlformats.org/drawingml/2006/main" name="1_Day One 2021">
  <a:themeElements>
    <a:clrScheme name="Personalizzato IRE">
      <a:dk1>
        <a:srgbClr val="195AA6"/>
      </a:dk1>
      <a:lt1>
        <a:srgbClr val="FFFFFF"/>
      </a:lt1>
      <a:dk2>
        <a:srgbClr val="4B4B4B"/>
      </a:dk2>
      <a:lt2>
        <a:srgbClr val="D8D8D8"/>
      </a:lt2>
      <a:accent1>
        <a:srgbClr val="195AA6"/>
      </a:accent1>
      <a:accent2>
        <a:srgbClr val="66A1E8"/>
      </a:accent2>
      <a:accent3>
        <a:srgbClr val="31A836"/>
      </a:accent3>
      <a:accent4>
        <a:srgbClr val="FF0000"/>
      </a:accent4>
      <a:accent5>
        <a:srgbClr val="FF644E"/>
      </a:accent5>
      <a:accent6>
        <a:srgbClr val="FCED83"/>
      </a:accent6>
      <a:hlink>
        <a:srgbClr val="C1D9F5"/>
      </a:hlink>
      <a:folHlink>
        <a:srgbClr val="FECCFF"/>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Whit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w="12700" cap="flat">
          <a:noFill/>
          <a:miter lim="400000"/>
        </a:ln>
        <a:effectLst/>
        <a:sp3d/>
      </a:spPr>
      <a:bodyPr rot="0" spcFirstLastPara="1" vertOverflow="overflow" horzOverflow="overflow" vert="horz" wrap="square" lIns="0" tIns="0" rIns="0" bIns="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200" b="0" i="0" u="none" strike="noStrike" cap="none" spc="0" normalizeH="0" baseline="0">
            <a:ln>
              <a:noFill/>
            </a:ln>
            <a:solidFill>
              <a:srgbClr val="FFFFFF"/>
            </a:solidFill>
            <a:effectLst/>
            <a:uFillTx/>
            <a:latin typeface="+mn-lt"/>
            <a:ea typeface="+mn-ea"/>
            <a:cs typeface="+mn-cs"/>
            <a:sym typeface="Helvetica Neue Medium"/>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000000"/>
          </a:solidFill>
          <a:prstDash val="solid"/>
          <a:miter lim="400000"/>
        </a:ln>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a:spAutoFit/>
      </a:bodyPr>
      <a:lstStyle>
        <a:defPPr marL="0" marR="0" indent="0" algn="ctr" defTabSz="825500" rtl="0" fontAlgn="auto" latinLnBrk="0" hangingPunct="0">
          <a:lnSpc>
            <a:spcPct val="100000"/>
          </a:lnSpc>
          <a:spcBef>
            <a:spcPts val="0"/>
          </a:spcBef>
          <a:spcAft>
            <a:spcPts val="0"/>
          </a:spcAft>
          <a:buClrTx/>
          <a:buSzTx/>
          <a:buFontTx/>
          <a:buNone/>
          <a:tabLst/>
          <a:defRPr kumimoji="0" sz="3000" b="1" i="0" u="none" strike="noStrike" cap="none" spc="0" normalizeH="0" baseline="0">
            <a:ln>
              <a:noFill/>
            </a:ln>
            <a:solidFill>
              <a:srgbClr val="000000"/>
            </a:solidFill>
            <a:effectLst/>
            <a:uFillTx/>
            <a:latin typeface="Helvetica Neue"/>
            <a:ea typeface="Helvetica Neue"/>
            <a:cs typeface="Helvetica Neue"/>
            <a:sym typeface="Helvetica Neue"/>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extLst>
    <a:ext uri="{05A4C25C-085E-4340-85A3-A5531E510DB2}">
      <thm15:themeFamily xmlns:thm15="http://schemas.microsoft.com/office/thememl/2012/main" name="Day One PPT new format Feb 2021.potx" id="{4BED5A5A-8D77-4DC8-9B44-020ED5B6C15D}" vid="{3FFCA39E-8D0D-4EAA-9D7C-BA39DC3F4E9B}"/>
    </a:ext>
  </a:extLst>
</a:theme>
</file>

<file path=ppt/theme/theme2.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26">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EMA26" id="{21E21751-7831-4EBD-B23C-077F720D0068}" vid="{7F0C0C78-ACEE-495A-80A1-93319B5B0F36}"/>
    </a:ext>
  </a:extLst>
</a:theme>
</file>

<file path=ppt/theme/theme4.xml><?xml version="1.0" encoding="utf-8"?>
<a:theme xmlns:a="http://schemas.openxmlformats.org/drawingml/2006/main" name="Tema di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2AA9EB69D03E644E8C0E1BE82B513193" ma:contentTypeVersion="5" ma:contentTypeDescription="Create a new document." ma:contentTypeScope="" ma:versionID="607e0e36e5bad185c00b484cf3096dd7">
  <xsd:schema xmlns:xsd="http://www.w3.org/2001/XMLSchema" xmlns:xs="http://www.w3.org/2001/XMLSchema" xmlns:p="http://schemas.microsoft.com/office/2006/metadata/properties" xmlns:ns3="08e16d06-ca80-477f-aa29-68d0c361e46a" xmlns:ns4="51b8f302-4aa1-4457-babf-33601ba68816" targetNamespace="http://schemas.microsoft.com/office/2006/metadata/properties" ma:root="true" ma:fieldsID="1e1787c30bb23c472a459116bf592f12" ns3:_="" ns4:_="">
    <xsd:import namespace="08e16d06-ca80-477f-aa29-68d0c361e46a"/>
    <xsd:import namespace="51b8f302-4aa1-4457-babf-33601ba68816"/>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8e16d06-ca80-477f-aa29-68d0c361e46a"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51b8f302-4aa1-4457-babf-33601ba68816"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FCC8BA8-7BBC-437F-B0AC-C87AC60B0509}">
  <ds:schemaRefs>
    <ds:schemaRef ds:uri="http://schemas.microsoft.com/sharepoint/v3/contenttype/forms"/>
  </ds:schemaRefs>
</ds:datastoreItem>
</file>

<file path=customXml/itemProps2.xml><?xml version="1.0" encoding="utf-8"?>
<ds:datastoreItem xmlns:ds="http://schemas.openxmlformats.org/officeDocument/2006/customXml" ds:itemID="{D25253A3-CF1F-448A-B013-95339C8B320D}">
  <ds:schemaRefs>
    <ds:schemaRef ds:uri="http://purl.org/dc/elements/1.1/"/>
    <ds:schemaRef ds:uri="08e16d06-ca80-477f-aa29-68d0c361e46a"/>
    <ds:schemaRef ds:uri="http://purl.org/dc/dcmitype/"/>
    <ds:schemaRef ds:uri="51b8f302-4aa1-4457-babf-33601ba68816"/>
    <ds:schemaRef ds:uri="http://schemas.microsoft.com/office/2006/documentManagement/types"/>
    <ds:schemaRef ds:uri="http://purl.org/dc/terms/"/>
    <ds:schemaRef ds:uri="http://schemas.microsoft.com/office/infopath/2007/PartnerControls"/>
    <ds:schemaRef ds:uri="http://schemas.openxmlformats.org/package/2006/metadata/core-properties"/>
    <ds:schemaRef ds:uri="http://schemas.microsoft.com/office/2006/metadata/properties"/>
    <ds:schemaRef ds:uri="http://www.w3.org/XML/1998/namespace"/>
  </ds:schemaRefs>
</ds:datastoreItem>
</file>

<file path=customXml/itemProps3.xml><?xml version="1.0" encoding="utf-8"?>
<ds:datastoreItem xmlns:ds="http://schemas.openxmlformats.org/officeDocument/2006/customXml" ds:itemID="{1818C70D-0BD7-4939-8639-6232816E42D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8e16d06-ca80-477f-aa29-68d0c361e46a"/>
    <ds:schemaRef ds:uri="51b8f302-4aa1-4457-babf-33601ba6881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
  <TotalTime>3197</TotalTime>
  <Words>3906</Words>
  <Application>Microsoft Office PowerPoint</Application>
  <PresentationFormat>Widescreen</PresentationFormat>
  <Paragraphs>410</Paragraphs>
  <Slides>53</Slides>
  <Notes>3</Notes>
  <HiddenSlides>0</HiddenSlides>
  <MMClips>0</MMClips>
  <ScaleCrop>false</ScaleCrop>
  <HeadingPairs>
    <vt:vector size="6" baseType="variant">
      <vt:variant>
        <vt:lpstr>Caratteri utilizzati</vt:lpstr>
      </vt:variant>
      <vt:variant>
        <vt:i4>12</vt:i4>
      </vt:variant>
      <vt:variant>
        <vt:lpstr>Tema</vt:lpstr>
      </vt:variant>
      <vt:variant>
        <vt:i4>3</vt:i4>
      </vt:variant>
      <vt:variant>
        <vt:lpstr>Titoli diapositive</vt:lpstr>
      </vt:variant>
      <vt:variant>
        <vt:i4>53</vt:i4>
      </vt:variant>
    </vt:vector>
  </HeadingPairs>
  <TitlesOfParts>
    <vt:vector size="68" baseType="lpstr">
      <vt:lpstr>Arial</vt:lpstr>
      <vt:lpstr>Bierstadt</vt:lpstr>
      <vt:lpstr>Calibri</vt:lpstr>
      <vt:lpstr>Calibri Light</vt:lpstr>
      <vt:lpstr>Cambria Math</vt:lpstr>
      <vt:lpstr>Gill Sans MT</vt:lpstr>
      <vt:lpstr>Helvetica</vt:lpstr>
      <vt:lpstr>Helvetica Neue</vt:lpstr>
      <vt:lpstr>Helvetica Neue Light</vt:lpstr>
      <vt:lpstr>TT Norms Pro Bold</vt:lpstr>
      <vt:lpstr>TT Norms Pro Regular</vt:lpstr>
      <vt:lpstr>Wingdings</vt:lpstr>
      <vt:lpstr>1_Day One 2021</vt:lpstr>
      <vt:lpstr>Tema di Office</vt:lpstr>
      <vt:lpstr>TEMA26</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lpstr>Presentazione standard di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Format ppt  day one network</dc:title>
  <dc:creator>Bruno Buzzo</dc:creator>
  <cp:lastModifiedBy>Cavo Riccardo</cp:lastModifiedBy>
  <cp:revision>120</cp:revision>
  <dcterms:created xsi:type="dcterms:W3CDTF">2021-12-14T09:43:15Z</dcterms:created>
  <dcterms:modified xsi:type="dcterms:W3CDTF">2023-09-26T10:44:49Z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0x0101002AA9EB69D03E644E8C0E1BE82B513193</vt:lpwstr>
  </property>
</Properties>
</file>